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56" r:id="rId3"/>
    <p:sldId id="264" r:id="rId4"/>
    <p:sldId id="260" r:id="rId5"/>
    <p:sldId id="261" r:id="rId6"/>
    <p:sldId id="263" r:id="rId7"/>
    <p:sldId id="274" r:id="rId8"/>
    <p:sldId id="273" r:id="rId9"/>
    <p:sldId id="275" r:id="rId10"/>
    <p:sldId id="266" r:id="rId11"/>
    <p:sldId id="265" r:id="rId12"/>
    <p:sldId id="279" r:id="rId13"/>
    <p:sldId id="277" r:id="rId14"/>
    <p:sldId id="276" r:id="rId15"/>
    <p:sldId id="268" r:id="rId16"/>
    <p:sldId id="262" r:id="rId17"/>
    <p:sldId id="280" r:id="rId18"/>
    <p:sldId id="271" r:id="rId19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8" autoAdjust="0"/>
    <p:restoredTop sz="94660"/>
  </p:normalViewPr>
  <p:slideViewPr>
    <p:cSldViewPr>
      <p:cViewPr>
        <p:scale>
          <a:sx n="100" d="100"/>
          <a:sy n="100" d="100"/>
        </p:scale>
        <p:origin x="-32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7" name="Podnaslov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 smtClean="0"/>
              <a:t>Kliknite da biste uredili stil podnaslova matrice</a:t>
            </a:r>
            <a:endParaRPr kumimoji="0" lang="en-US"/>
          </a:p>
        </p:txBody>
      </p:sp>
      <p:sp>
        <p:nvSpPr>
          <p:cNvPr id="30" name="Rezervirano mjesto datum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13.2.2018.</a:t>
            </a:fld>
            <a:endParaRPr lang="hr-HR"/>
          </a:p>
        </p:txBody>
      </p:sp>
      <p:sp>
        <p:nvSpPr>
          <p:cNvPr id="19" name="Rezervirano mjesto podnožj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7" name="Rezervirano mjesto broja slajd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13.2.2018.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13.2.2018.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13.2.2018.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13.2.2018.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13.2.2018.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13.2.2018.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13.2.2018.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13.2.2018.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13.2.2018.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utnik s odsječenim zaobljenim jednim kuto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kutni trokut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13.2.2018.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r-HR" smtClean="0"/>
              <a:t>Pritisnite ikonu za dodavanje slike</a:t>
            </a:r>
            <a:endParaRPr kumimoji="0" lang="en-US" dirty="0"/>
          </a:p>
        </p:txBody>
      </p:sp>
      <p:sp>
        <p:nvSpPr>
          <p:cNvPr id="10" name="Prostoručno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Prostoručno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ručno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rostoručno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zervirano mjesto naslova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0" name="Rezervirano mjesto teksta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10" name="Rezervirano mjesto datum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DC1A071-2A74-455A-A49A-8BB21E4AC2F6}" type="datetimeFigureOut">
              <a:rPr lang="sr-Latn-CS" smtClean="0"/>
              <a:pPr/>
              <a:t>13.2.2018.</a:t>
            </a:fld>
            <a:endParaRPr lang="hr-HR"/>
          </a:p>
        </p:txBody>
      </p:sp>
      <p:sp>
        <p:nvSpPr>
          <p:cNvPr id="22" name="Rezervirano mjesto podnožj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18" name="Rezervirano mjesto broja slajd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Prostoručno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Prostoručno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skole.hr/veliki-odmor/sirom-svijeta?news_id=3265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Godina psa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Odanost i iskrenost – znak psa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112568"/>
          </a:xfrm>
        </p:spPr>
        <p:txBody>
          <a:bodyPr>
            <a:normAutofit/>
          </a:bodyPr>
          <a:lstStyle/>
          <a:p>
            <a:r>
              <a:rPr lang="vi-VN" dirty="0" smtClean="0">
                <a:latin typeface="Constantia" pitchFamily="18" charset="0"/>
              </a:rPr>
              <a:t>tijekom </a:t>
            </a:r>
            <a:r>
              <a:rPr lang="hr-HR" dirty="0" smtClean="0">
                <a:latin typeface="Constantia" pitchFamily="18" charset="0"/>
              </a:rPr>
              <a:t>godine</a:t>
            </a:r>
            <a:r>
              <a:rPr lang="vi-VN" dirty="0" smtClean="0">
                <a:latin typeface="Constantia" pitchFamily="18" charset="0"/>
              </a:rPr>
              <a:t> </a:t>
            </a:r>
            <a:r>
              <a:rPr lang="hr-HR" dirty="0" smtClean="0">
                <a:latin typeface="Constantia" pitchFamily="18" charset="0"/>
              </a:rPr>
              <a:t>imaju </a:t>
            </a:r>
            <a:r>
              <a:rPr lang="vi-VN" dirty="0" smtClean="0">
                <a:latin typeface="Constantia" pitchFamily="18" charset="0"/>
              </a:rPr>
              <a:t>samo opisne ocjene: </a:t>
            </a:r>
            <a:endParaRPr lang="hr-HR" dirty="0" smtClean="0">
              <a:latin typeface="Constantia" pitchFamily="18" charset="0"/>
            </a:endParaRPr>
          </a:p>
          <a:p>
            <a:pPr>
              <a:buNone/>
            </a:pPr>
            <a:r>
              <a:rPr lang="hr-HR" b="1" dirty="0" smtClean="0">
                <a:latin typeface="Constantia" pitchFamily="18" charset="0"/>
              </a:rPr>
              <a:t>   </a:t>
            </a:r>
            <a:r>
              <a:rPr lang="vi-VN" b="1" dirty="0" smtClean="0">
                <a:latin typeface="Constantia" pitchFamily="18" charset="0"/>
              </a:rPr>
              <a:t>odličan, vrlo dobar, dobar i dovoljan. </a:t>
            </a:r>
            <a:endParaRPr lang="hr-HR" b="1" dirty="0" smtClean="0">
              <a:latin typeface="Constantia" pitchFamily="18" charset="0"/>
            </a:endParaRPr>
          </a:p>
          <a:p>
            <a:r>
              <a:rPr lang="hr-HR" dirty="0" smtClean="0">
                <a:latin typeface="Constantia" pitchFamily="18" charset="0"/>
              </a:rPr>
              <a:t>Na </a:t>
            </a:r>
            <a:r>
              <a:rPr lang="vi-VN" dirty="0" smtClean="0">
                <a:latin typeface="Constantia" pitchFamily="18" charset="0"/>
              </a:rPr>
              <a:t>kraju prvog i drugog polugodišta, učenici pis</a:t>
            </a:r>
            <a:r>
              <a:rPr lang="hr-HR" dirty="0" err="1" smtClean="0">
                <a:latin typeface="Constantia" pitchFamily="18" charset="0"/>
              </a:rPr>
              <a:t>an</a:t>
            </a:r>
            <a:r>
              <a:rPr lang="vi-VN" dirty="0" smtClean="0">
                <a:latin typeface="Constantia" pitchFamily="18" charset="0"/>
              </a:rPr>
              <a:t>o polažu ispite iz nastavnih predmeta, a broj osvojenih bodova određuje opći uspjeh učenika i uspjeh iz svakog pojedinog predmeta</a:t>
            </a:r>
            <a:r>
              <a:rPr lang="hr-HR" dirty="0" smtClean="0">
                <a:latin typeface="Constantia" pitchFamily="18" charset="0"/>
              </a:rPr>
              <a:t>:</a:t>
            </a:r>
          </a:p>
        </p:txBody>
      </p:sp>
      <p:pic>
        <p:nvPicPr>
          <p:cNvPr id="22530" name="Picture 2" descr="Povezana slika"/>
          <p:cNvPicPr>
            <a:picLocks noChangeAspect="1" noChangeArrowheads="1"/>
          </p:cNvPicPr>
          <p:nvPr/>
        </p:nvPicPr>
        <p:blipFill>
          <a:blip r:embed="rId2" cstate="print"/>
          <a:srcRect l="9645" t="17680" r="10792" b="18026"/>
          <a:stretch>
            <a:fillRect/>
          </a:stretch>
        </p:blipFill>
        <p:spPr bwMode="auto">
          <a:xfrm>
            <a:off x="2411760" y="3717032"/>
            <a:ext cx="4536504" cy="2749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teksta 4"/>
          <p:cNvSpPr>
            <a:spLocks noGrp="1"/>
          </p:cNvSpPr>
          <p:nvPr>
            <p:ph type="body" idx="1"/>
          </p:nvPr>
        </p:nvSpPr>
        <p:spPr>
          <a:xfrm>
            <a:off x="1043608" y="764704"/>
            <a:ext cx="6984776" cy="659352"/>
          </a:xfrm>
        </p:spPr>
        <p:txBody>
          <a:bodyPr>
            <a:normAutofit/>
          </a:bodyPr>
          <a:lstStyle/>
          <a:p>
            <a:r>
              <a:rPr lang="hr-HR" sz="3600" dirty="0" smtClean="0"/>
              <a:t>Jedan dan u školi – 10 do 12 h</a:t>
            </a:r>
            <a:endParaRPr lang="hr-HR" sz="3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2"/>
          </p:nvPr>
        </p:nvSpPr>
        <p:spPr>
          <a:xfrm>
            <a:off x="467544" y="1772816"/>
            <a:ext cx="8064896" cy="4752528"/>
          </a:xfrm>
        </p:spPr>
        <p:txBody>
          <a:bodyPr>
            <a:normAutofit/>
          </a:bodyPr>
          <a:lstStyle/>
          <a:p>
            <a:pPr fontAlgn="base"/>
            <a:r>
              <a:rPr lang="hr-HR" sz="2800" dirty="0" smtClean="0"/>
              <a:t>Nastava započinje u 7:30 sati podizanjem zastave (ponedjeljkom) te obraćanjem ravnatelja.</a:t>
            </a:r>
          </a:p>
          <a:p>
            <a:pPr fontAlgn="base"/>
            <a:endParaRPr lang="hr-HR" sz="2800" dirty="0" smtClean="0"/>
          </a:p>
          <a:p>
            <a:pPr fontAlgn="base"/>
            <a:r>
              <a:rPr lang="hr-HR" sz="2800" dirty="0" smtClean="0"/>
              <a:t>Do osam sati se </a:t>
            </a:r>
          </a:p>
          <a:p>
            <a:pPr fontAlgn="base">
              <a:buNone/>
            </a:pPr>
            <a:r>
              <a:rPr lang="hr-HR" sz="2800" dirty="0" smtClean="0"/>
              <a:t>   vrši ponavljanje </a:t>
            </a:r>
          </a:p>
          <a:p>
            <a:pPr fontAlgn="base">
              <a:buNone/>
            </a:pPr>
            <a:r>
              <a:rPr lang="hr-HR" sz="2800" dirty="0" smtClean="0"/>
              <a:t>   gradiva i pripreme </a:t>
            </a:r>
          </a:p>
          <a:p>
            <a:pPr fontAlgn="base">
              <a:buNone/>
            </a:pPr>
            <a:r>
              <a:rPr lang="hr-HR" sz="2800" dirty="0" smtClean="0"/>
              <a:t>   za nastavu. </a:t>
            </a:r>
          </a:p>
        </p:txBody>
      </p:sp>
      <p:pic>
        <p:nvPicPr>
          <p:cNvPr id="23556" name="Picture 4" descr="Slikovni rezultat za china school flag rais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708920"/>
            <a:ext cx="4797179" cy="3816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683568" y="908720"/>
            <a:ext cx="806489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hr-HR" sz="2800" dirty="0" smtClean="0"/>
              <a:t>Nakon 2. sata je </a:t>
            </a:r>
            <a:r>
              <a:rPr lang="hr-HR" sz="2800" b="1" dirty="0" smtClean="0"/>
              <a:t>veliki odmor </a:t>
            </a:r>
            <a:r>
              <a:rPr lang="hr-HR" sz="2800" dirty="0" smtClean="0"/>
              <a:t>i svi učenici izlaze u školsko dvorište radi jutarnje tjelovježbe uz glazbu. To ponavljaju i nekoliko puta na dan</a:t>
            </a:r>
            <a:r>
              <a:rPr lang="hr-HR" sz="2800" dirty="0"/>
              <a:t> </a:t>
            </a:r>
            <a:r>
              <a:rPr lang="hr-HR" sz="2800" dirty="0" smtClean="0"/>
              <a:t>te ocjenjuju.</a:t>
            </a:r>
          </a:p>
          <a:p>
            <a:pPr>
              <a:buNone/>
            </a:pPr>
            <a:endParaRPr lang="hr-HR" dirty="0" smtClean="0"/>
          </a:p>
        </p:txBody>
      </p:sp>
      <p:pic>
        <p:nvPicPr>
          <p:cNvPr id="3" name="Picture 2" descr="https://files.brightside.me/files/news/part_22/226310/6371410-EN_01144716_0001-1472633358-650-1e918b2def-1492256135.jpg"/>
          <p:cNvPicPr>
            <a:picLocks noChangeAspect="1" noChangeArrowheads="1"/>
          </p:cNvPicPr>
          <p:nvPr/>
        </p:nvPicPr>
        <p:blipFill>
          <a:blip r:embed="rId2" cstate="print"/>
          <a:srcRect r="44173"/>
          <a:stretch>
            <a:fillRect/>
          </a:stretch>
        </p:blipFill>
        <p:spPr bwMode="auto">
          <a:xfrm>
            <a:off x="2843808" y="2420888"/>
            <a:ext cx="3456384" cy="4124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teksta 4"/>
          <p:cNvSpPr>
            <a:spLocks noGrp="1"/>
          </p:cNvSpPr>
          <p:nvPr>
            <p:ph type="body" idx="1"/>
          </p:nvPr>
        </p:nvSpPr>
        <p:spPr>
          <a:xfrm>
            <a:off x="1043608" y="836712"/>
            <a:ext cx="6984776" cy="659352"/>
          </a:xfrm>
        </p:spPr>
        <p:txBody>
          <a:bodyPr>
            <a:normAutofit/>
          </a:bodyPr>
          <a:lstStyle/>
          <a:p>
            <a:r>
              <a:rPr lang="hr-HR" sz="3600" dirty="0" smtClean="0"/>
              <a:t>Jedan dan u školi – 10 do 12 h</a:t>
            </a:r>
            <a:endParaRPr lang="hr-HR" sz="3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2"/>
          </p:nvPr>
        </p:nvSpPr>
        <p:spPr>
          <a:xfrm>
            <a:off x="467544" y="2060848"/>
            <a:ext cx="8136904" cy="3342357"/>
          </a:xfrm>
        </p:spPr>
        <p:txBody>
          <a:bodyPr>
            <a:normAutofit/>
          </a:bodyPr>
          <a:lstStyle/>
          <a:p>
            <a:pPr fontAlgn="base"/>
            <a:r>
              <a:rPr lang="hr-HR" sz="2800" dirty="0" smtClean="0"/>
              <a:t>Poslije podneva pored redovitih nastavnih predmeta, organizirane su i izvannastavne aktivnosti.</a:t>
            </a:r>
          </a:p>
          <a:p>
            <a:pPr fontAlgn="base"/>
            <a:r>
              <a:rPr lang="hr-HR" sz="2800" dirty="0" smtClean="0"/>
              <a:t>Prosječni dan traje od 07:30 do 18:00 sati, s dvosatnom pauzom za ručak. </a:t>
            </a:r>
          </a:p>
          <a:p>
            <a:pPr fontAlgn="base"/>
            <a:r>
              <a:rPr lang="hr-HR" sz="2800" dirty="0" smtClean="0"/>
              <a:t>Nakon nastave učenici rješavaju </a:t>
            </a:r>
            <a:r>
              <a:rPr lang="hr-HR" sz="2800" b="1" dirty="0" smtClean="0"/>
              <a:t>domaću zadaću </a:t>
            </a:r>
            <a:r>
              <a:rPr lang="hr-HR" sz="2800" dirty="0" smtClean="0"/>
              <a:t>do kasnih večernjih sati.</a:t>
            </a:r>
          </a:p>
          <a:p>
            <a:pPr>
              <a:buNone/>
            </a:pPr>
            <a:endParaRPr lang="hr-H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683568" y="3717032"/>
            <a:ext cx="78488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dirty="0" smtClean="0"/>
              <a:t>Ručak je tradicionalan</a:t>
            </a:r>
            <a:r>
              <a:rPr lang="en-US" sz="3200" dirty="0" smtClean="0"/>
              <a:t>: </a:t>
            </a:r>
            <a:r>
              <a:rPr lang="hr-HR" sz="3200" dirty="0" smtClean="0"/>
              <a:t>jedna mjera mesa</a:t>
            </a:r>
            <a:r>
              <a:rPr lang="en-US" sz="3200" dirty="0" smtClean="0"/>
              <a:t>, </a:t>
            </a:r>
            <a:r>
              <a:rPr lang="hr-HR" sz="3200" dirty="0" smtClean="0"/>
              <a:t>dvije mjere povrća</a:t>
            </a:r>
            <a:r>
              <a:rPr lang="en-US" sz="3200" dirty="0" smtClean="0"/>
              <a:t>, </a:t>
            </a:r>
            <a:r>
              <a:rPr lang="hr-HR" sz="3200" dirty="0" smtClean="0"/>
              <a:t>porcija riže i</a:t>
            </a:r>
            <a:r>
              <a:rPr lang="en-US" sz="3200" dirty="0" smtClean="0"/>
              <a:t> </a:t>
            </a:r>
            <a:r>
              <a:rPr lang="hr-HR" sz="3200" dirty="0" smtClean="0"/>
              <a:t>juha. Voće ili jogurt. </a:t>
            </a:r>
          </a:p>
          <a:p>
            <a:r>
              <a:rPr lang="hr-HR" sz="3200" dirty="0" smtClean="0"/>
              <a:t>Ponekad učenici i odspavaju malo nakon ručka.</a:t>
            </a:r>
            <a:endParaRPr lang="hr-HR" sz="3200" dirty="0"/>
          </a:p>
        </p:txBody>
      </p:sp>
      <p:pic>
        <p:nvPicPr>
          <p:cNvPr id="46082" name="Picture 2" descr="https://files.brightside.me/files/news/part_22/226310/6371660-6a00d8341c509553ef0133edeebb21970b-1472636135-650-4bfd387d0a-1492256135.jpg"/>
          <p:cNvPicPr>
            <a:picLocks noChangeAspect="1" noChangeArrowheads="1"/>
          </p:cNvPicPr>
          <p:nvPr/>
        </p:nvPicPr>
        <p:blipFill>
          <a:blip r:embed="rId2" cstate="print"/>
          <a:srcRect l="7476" t="5461" r="9051" b="10607"/>
          <a:stretch>
            <a:fillRect/>
          </a:stretch>
        </p:blipFill>
        <p:spPr bwMode="auto">
          <a:xfrm>
            <a:off x="0" y="0"/>
            <a:ext cx="4355976" cy="3376224"/>
          </a:xfrm>
          <a:prstGeom prst="rect">
            <a:avLst/>
          </a:prstGeom>
          <a:noFill/>
        </p:spPr>
      </p:pic>
      <p:pic>
        <p:nvPicPr>
          <p:cNvPr id="46084" name="Picture 4" descr="Slikovni rezultat za china nap in school"/>
          <p:cNvPicPr>
            <a:picLocks noChangeAspect="1" noChangeArrowheads="1"/>
          </p:cNvPicPr>
          <p:nvPr/>
        </p:nvPicPr>
        <p:blipFill>
          <a:blip r:embed="rId3" cstate="print"/>
          <a:srcRect l="4182" t="16603" r="40200" b="31374"/>
          <a:stretch>
            <a:fillRect/>
          </a:stretch>
        </p:blipFill>
        <p:spPr bwMode="auto">
          <a:xfrm>
            <a:off x="4355976" y="0"/>
            <a:ext cx="4788024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/>
          <a:lstStyle/>
          <a:p>
            <a:r>
              <a:rPr lang="hr-HR" b="1" dirty="0" smtClean="0"/>
              <a:t> Planovi u školstvu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917456"/>
          </a:xfrm>
        </p:spPr>
        <p:txBody>
          <a:bodyPr>
            <a:normAutofit/>
          </a:bodyPr>
          <a:lstStyle/>
          <a:p>
            <a:r>
              <a:rPr lang="hr-HR" dirty="0" smtClean="0"/>
              <a:t>Kina do 2025. planira izgraditi 30 000 dodatnih škola koje naglasak stavljaju na treniranje nogometa. </a:t>
            </a:r>
            <a:endParaRPr lang="hr-HR" dirty="0"/>
          </a:p>
        </p:txBody>
      </p:sp>
      <p:pic>
        <p:nvPicPr>
          <p:cNvPr id="20482" name="Picture 2" descr="http://croatian.cri.cn/mmsource/images/2018/02/02/7b670d3ab0574626905861c00eb72a15.jpg"/>
          <p:cNvPicPr>
            <a:picLocks noChangeAspect="1" noChangeArrowheads="1"/>
          </p:cNvPicPr>
          <p:nvPr/>
        </p:nvPicPr>
        <p:blipFill>
          <a:blip r:embed="rId2" cstate="print"/>
          <a:srcRect l="1951" t="14650" r="1457" b="4776"/>
          <a:stretch>
            <a:fillRect/>
          </a:stretch>
        </p:blipFill>
        <p:spPr bwMode="auto">
          <a:xfrm>
            <a:off x="1475656" y="2924944"/>
            <a:ext cx="6336704" cy="35203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Povezana slika"/>
          <p:cNvPicPr>
            <a:picLocks noChangeAspect="1" noChangeArrowheads="1"/>
          </p:cNvPicPr>
          <p:nvPr/>
        </p:nvPicPr>
        <p:blipFill>
          <a:blip r:embed="rId2" cstate="print"/>
          <a:srcRect l="44093" r="32531"/>
          <a:stretch>
            <a:fillRect/>
          </a:stretch>
        </p:blipFill>
        <p:spPr bwMode="auto">
          <a:xfrm>
            <a:off x="0" y="0"/>
            <a:ext cx="2843808" cy="6858000"/>
          </a:xfrm>
          <a:prstGeom prst="rect">
            <a:avLst/>
          </a:prstGeom>
          <a:noFill/>
        </p:spPr>
      </p:pic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3347864" y="274638"/>
            <a:ext cx="5338936" cy="1143000"/>
          </a:xfrm>
        </p:spPr>
        <p:txBody>
          <a:bodyPr/>
          <a:lstStyle/>
          <a:p>
            <a:r>
              <a:rPr lang="hr-HR" dirty="0" smtClean="0"/>
              <a:t>ZAKLJUČAK</a:t>
            </a:r>
            <a:endParaRPr lang="hr-HR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3275856" y="1916832"/>
            <a:ext cx="5410944" cy="4209331"/>
          </a:xfrm>
        </p:spPr>
        <p:txBody>
          <a:bodyPr/>
          <a:lstStyle/>
          <a:p>
            <a:r>
              <a:rPr lang="hr-HR" i="1" dirty="0" smtClean="0"/>
              <a:t>Država ulaže puno novaca u obrazovanje</a:t>
            </a:r>
          </a:p>
          <a:p>
            <a:r>
              <a:rPr lang="hr-HR" i="1" dirty="0" smtClean="0"/>
              <a:t>Kineski učenici ulažu puno vremena u svladavanje traženih vještina.</a:t>
            </a:r>
          </a:p>
          <a:p>
            <a:r>
              <a:rPr lang="hr-HR" i="1" dirty="0" smtClean="0"/>
              <a:t>Potiče se fizička aktivnost djece.</a:t>
            </a:r>
          </a:p>
          <a:p>
            <a:pPr>
              <a:buNone/>
            </a:pPr>
            <a:endParaRPr lang="hr-HR" i="1" dirty="0" smtClean="0"/>
          </a:p>
          <a:p>
            <a:endParaRPr lang="hr-HR" i="1" dirty="0" smtClean="0"/>
          </a:p>
          <a:p>
            <a:endParaRPr lang="hr-H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Povezana slika"/>
          <p:cNvPicPr>
            <a:picLocks noChangeAspect="1" noChangeArrowheads="1"/>
          </p:cNvPicPr>
          <p:nvPr/>
        </p:nvPicPr>
        <p:blipFill>
          <a:blip r:embed="rId2" cstate="print"/>
          <a:srcRect l="44093" r="32531"/>
          <a:stretch>
            <a:fillRect/>
          </a:stretch>
        </p:blipFill>
        <p:spPr bwMode="auto">
          <a:xfrm>
            <a:off x="0" y="0"/>
            <a:ext cx="2843808" cy="6858000"/>
          </a:xfrm>
          <a:prstGeom prst="rect">
            <a:avLst/>
          </a:prstGeom>
          <a:noFill/>
        </p:spPr>
      </p:pic>
      <p:sp>
        <p:nvSpPr>
          <p:cNvPr id="6" name="Naslov 5"/>
          <p:cNvSpPr>
            <a:spLocks noGrp="1"/>
          </p:cNvSpPr>
          <p:nvPr>
            <p:ph type="title"/>
          </p:nvPr>
        </p:nvSpPr>
        <p:spPr>
          <a:xfrm>
            <a:off x="3131840" y="704088"/>
            <a:ext cx="5554960" cy="1143000"/>
          </a:xfrm>
        </p:spPr>
        <p:txBody>
          <a:bodyPr/>
          <a:lstStyle/>
          <a:p>
            <a:r>
              <a:rPr lang="hr-HR" b="1" dirty="0" smtClean="0"/>
              <a:t>VAŠA PITANJA</a:t>
            </a:r>
            <a:endParaRPr lang="hr-HR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259632" y="1412776"/>
            <a:ext cx="5724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hlinkClick r:id="rId2"/>
              </a:rPr>
              <a:t>http://www.skole.hr/veliki-odmor/sirom-svijeta?news_</a:t>
            </a:r>
            <a:r>
              <a:rPr lang="hr-HR" dirty="0" err="1" smtClean="0">
                <a:hlinkClick r:id="rId2"/>
              </a:rPr>
              <a:t>id</a:t>
            </a:r>
            <a:r>
              <a:rPr lang="hr-HR" dirty="0" smtClean="0">
                <a:hlinkClick r:id="rId2"/>
              </a:rPr>
              <a:t>=3265</a:t>
            </a:r>
            <a:endParaRPr lang="hr-HR" dirty="0" smtClean="0"/>
          </a:p>
          <a:p>
            <a:endParaRPr lang="hr-HR" dirty="0" smtClean="0"/>
          </a:p>
          <a:p>
            <a:r>
              <a:rPr lang="hr-HR" dirty="0" err="1" smtClean="0"/>
              <a:t>print</a:t>
            </a:r>
            <a:endParaRPr lang="hr-HR" dirty="0"/>
          </a:p>
        </p:txBody>
      </p:sp>
      <p:pic>
        <p:nvPicPr>
          <p:cNvPr id="16386" name="Picture 2" descr="Slikovni rezultat za china scho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67198"/>
            <a:ext cx="9144000" cy="2590801"/>
          </a:xfrm>
          <a:prstGeom prst="rect">
            <a:avLst/>
          </a:prstGeom>
          <a:noFill/>
        </p:spPr>
      </p:pic>
      <p:sp>
        <p:nvSpPr>
          <p:cNvPr id="4" name="Pravokutnik 3"/>
          <p:cNvSpPr/>
          <p:nvPr/>
        </p:nvSpPr>
        <p:spPr>
          <a:xfrm>
            <a:off x="1475656" y="3105835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https://www.youtube.com/watch?v=iDwWGjExVak</a:t>
            </a:r>
            <a:endParaRPr lang="hr-H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259632" y="764704"/>
            <a:ext cx="6696744" cy="864096"/>
          </a:xfrm>
        </p:spPr>
        <p:txBody>
          <a:bodyPr>
            <a:normAutofit fontScale="92500" lnSpcReduction="10000"/>
          </a:bodyPr>
          <a:lstStyle/>
          <a:p>
            <a:r>
              <a:rPr lang="hr-HR" sz="5600" dirty="0" smtClean="0">
                <a:solidFill>
                  <a:schemeClr val="tx1"/>
                </a:solidFill>
              </a:rPr>
              <a:t>Školski sustav u Kini</a:t>
            </a:r>
          </a:p>
          <a:p>
            <a:endParaRPr lang="hr-HR" dirty="0"/>
          </a:p>
        </p:txBody>
      </p:sp>
      <p:pic>
        <p:nvPicPr>
          <p:cNvPr id="3074" name="Picture 2" descr="Povezana sli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3424"/>
            <a:ext cx="9212263" cy="5184576"/>
          </a:xfrm>
          <a:prstGeom prst="rect">
            <a:avLst/>
          </a:prstGeom>
          <a:noFill/>
        </p:spPr>
      </p:pic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493663"/>
              </p:ext>
            </p:extLst>
          </p:nvPr>
        </p:nvGraphicFramePr>
        <p:xfrm>
          <a:off x="611560" y="908720"/>
          <a:ext cx="1055688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Objekt ljudske za pakera" showAsIcon="1" r:id="rId4" imgW="1055160" imgH="512640" progId="Package">
                  <p:embed/>
                </p:oleObj>
              </mc:Choice>
              <mc:Fallback>
                <p:oleObj name="Objekt ljudske za pakera" showAsIcon="1" r:id="rId4" imgW="1055160" imgH="512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1560" y="908720"/>
                        <a:ext cx="1055688" cy="512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99592" y="764704"/>
            <a:ext cx="7787208" cy="652934"/>
          </a:xfrm>
        </p:spPr>
        <p:txBody>
          <a:bodyPr>
            <a:normAutofit fontScale="90000"/>
          </a:bodyPr>
          <a:lstStyle/>
          <a:p>
            <a:r>
              <a:rPr lang="hr-HR" b="1" dirty="0" smtClean="0"/>
              <a:t>Kineski učenici su najuspješniji!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851920" y="1844824"/>
            <a:ext cx="4906888" cy="4525963"/>
          </a:xfrm>
        </p:spPr>
        <p:txBody>
          <a:bodyPr>
            <a:normAutofit/>
          </a:bodyPr>
          <a:lstStyle/>
          <a:p>
            <a:r>
              <a:rPr lang="hr-HR" dirty="0" smtClean="0"/>
              <a:t>13% najboljih učenika iz 68 zemalja došlo je samo iz četiri kineske provincije: Pekinga, </a:t>
            </a:r>
            <a:r>
              <a:rPr lang="hr-HR" dirty="0" err="1" smtClean="0"/>
              <a:t>Jiangsua</a:t>
            </a:r>
            <a:r>
              <a:rPr lang="hr-HR" dirty="0" smtClean="0"/>
              <a:t>, </a:t>
            </a:r>
            <a:r>
              <a:rPr lang="hr-HR" dirty="0" err="1" smtClean="0"/>
              <a:t>Guangdonga</a:t>
            </a:r>
            <a:r>
              <a:rPr lang="hr-HR" dirty="0" smtClean="0"/>
              <a:t> i Šangaja. </a:t>
            </a:r>
          </a:p>
          <a:p>
            <a:pPr>
              <a:buNone/>
            </a:pPr>
            <a:r>
              <a:rPr lang="hr-HR" dirty="0" smtClean="0"/>
              <a:t>   (PISA testiranje, 2016.)</a:t>
            </a:r>
          </a:p>
          <a:p>
            <a:pPr>
              <a:buNone/>
            </a:pPr>
            <a:endParaRPr lang="hr-HR" dirty="0" smtClean="0"/>
          </a:p>
          <a:p>
            <a:endParaRPr lang="hr-HR" dirty="0" smtClean="0"/>
          </a:p>
          <a:p>
            <a:r>
              <a:rPr lang="hr-HR" b="1" dirty="0" smtClean="0"/>
              <a:t>U čemu je tajna? </a:t>
            </a:r>
          </a:p>
          <a:p>
            <a:endParaRPr lang="hr-HR" dirty="0"/>
          </a:p>
        </p:txBody>
      </p:sp>
      <p:sp>
        <p:nvSpPr>
          <p:cNvPr id="24578" name="AutoShape 2" descr="Slikovni rezultat za the b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24580" name="AutoShape 4" descr="Slikovni rezultat za the b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24582" name="Picture 6" descr="Slikovni rezultat za the best"/>
          <p:cNvPicPr>
            <a:picLocks noChangeAspect="1" noChangeArrowheads="1"/>
          </p:cNvPicPr>
          <p:nvPr/>
        </p:nvPicPr>
        <p:blipFill>
          <a:blip r:embed="rId2" cstate="print"/>
          <a:srcRect l="34324" r="33930"/>
          <a:stretch>
            <a:fillRect/>
          </a:stretch>
        </p:blipFill>
        <p:spPr bwMode="auto">
          <a:xfrm>
            <a:off x="683568" y="1844824"/>
            <a:ext cx="3096344" cy="4191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/>
          <a:lstStyle/>
          <a:p>
            <a:r>
              <a:rPr lang="hr-HR" b="1" dirty="0" smtClean="0"/>
              <a:t>Kvalitetno obrazovanje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2069584"/>
          </a:xfrm>
        </p:spPr>
        <p:txBody>
          <a:bodyPr>
            <a:normAutofit fontScale="92500" lnSpcReduction="10000"/>
          </a:bodyPr>
          <a:lstStyle/>
          <a:p>
            <a:r>
              <a:rPr lang="hr-HR" sz="2800" dirty="0" smtClean="0"/>
              <a:t>Kina je potrošila 3,9 trilijuna </a:t>
            </a:r>
            <a:r>
              <a:rPr lang="hr-HR" sz="2800" dirty="0" err="1" smtClean="0"/>
              <a:t>juana</a:t>
            </a:r>
            <a:r>
              <a:rPr lang="hr-HR" sz="2800" dirty="0" smtClean="0"/>
              <a:t> (približno 585 milijardi američkih dolara) na obrazovanje u 2016.</a:t>
            </a:r>
          </a:p>
          <a:p>
            <a:r>
              <a:rPr lang="hr-HR" sz="2800" dirty="0" smtClean="0"/>
              <a:t>14,75% kineske ukupne javne financijske potrošnje u 2016. / RH 4,7 % /</a:t>
            </a:r>
          </a:p>
          <a:p>
            <a:r>
              <a:rPr lang="hr-HR" sz="2800" dirty="0" smtClean="0"/>
              <a:t>Puno ulaže u stručna usavršavanja učitelja.</a:t>
            </a:r>
          </a:p>
          <a:p>
            <a:pPr marL="0" indent="0">
              <a:buNone/>
            </a:pPr>
            <a:endParaRPr lang="hr-HR" sz="2800" dirty="0" smtClean="0"/>
          </a:p>
        </p:txBody>
      </p:sp>
      <p:pic>
        <p:nvPicPr>
          <p:cNvPr id="5" name="Picture 2" descr="Slikovni rezultat za china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67198"/>
            <a:ext cx="9144000" cy="2590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likovni rezultat za china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67198"/>
            <a:ext cx="9144000" cy="2590801"/>
          </a:xfrm>
          <a:prstGeom prst="rect">
            <a:avLst/>
          </a:prstGeom>
          <a:noFill/>
        </p:spPr>
      </p:pic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/>
          <a:lstStyle/>
          <a:p>
            <a:r>
              <a:rPr lang="hr-HR" b="1" dirty="0" smtClean="0"/>
              <a:t>Obavezno obrazovanje</a:t>
            </a:r>
            <a:endParaRPr lang="hr-HR" dirty="0"/>
          </a:p>
        </p:txBody>
      </p:sp>
      <p:sp>
        <p:nvSpPr>
          <p:cNvPr id="6" name="Rezervirano mjesto sadržaja 5"/>
          <p:cNvSpPr>
            <a:spLocks noGrp="1"/>
          </p:cNvSpPr>
          <p:nvPr>
            <p:ph idx="1"/>
          </p:nvPr>
        </p:nvSpPr>
        <p:spPr>
          <a:xfrm>
            <a:off x="467544" y="1844824"/>
            <a:ext cx="8136904" cy="2304256"/>
          </a:xfrm>
        </p:spPr>
        <p:txBody>
          <a:bodyPr>
            <a:normAutofit/>
          </a:bodyPr>
          <a:lstStyle/>
          <a:p>
            <a:r>
              <a:rPr lang="hr-HR" dirty="0" smtClean="0"/>
              <a:t>Školska godina počinje u rujnu i traje do sredine srpnja. </a:t>
            </a:r>
          </a:p>
          <a:p>
            <a:r>
              <a:rPr lang="hr-HR" b="1" dirty="0" smtClean="0"/>
              <a:t>traje devet godina  (</a:t>
            </a:r>
            <a:r>
              <a:rPr lang="hr-HR" dirty="0" smtClean="0">
                <a:ea typeface="Times New Roman" pitchFamily="18" charset="0"/>
                <a:cs typeface="Arial" pitchFamily="34" charset="0"/>
              </a:rPr>
              <a:t>6 godina osnovnoškolskog obrazovanja, 3 godine niže srednje škole)</a:t>
            </a:r>
            <a:endParaRPr lang="hr-HR" dirty="0" smtClean="0"/>
          </a:p>
          <a:p>
            <a:r>
              <a:rPr lang="hr-HR" dirty="0" smtClean="0"/>
              <a:t>Srednja školi traje tri godine i nije obavezna.</a:t>
            </a:r>
          </a:p>
          <a:p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787208" cy="864096"/>
          </a:xfrm>
        </p:spPr>
        <p:txBody>
          <a:bodyPr>
            <a:normAutofit/>
          </a:bodyPr>
          <a:lstStyle/>
          <a:p>
            <a:r>
              <a:rPr lang="hr-HR" b="1" dirty="0" smtClean="0"/>
              <a:t>Zanimljivosti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772815"/>
            <a:ext cx="8229600" cy="2160241"/>
          </a:xfrm>
        </p:spPr>
        <p:txBody>
          <a:bodyPr>
            <a:normAutofit lnSpcReduction="10000"/>
          </a:bodyPr>
          <a:lstStyle/>
          <a:p>
            <a:pPr marL="514350" indent="-514350"/>
            <a:r>
              <a:rPr lang="hr-HR" dirty="0" smtClean="0"/>
              <a:t>Učenici nose uniforme, pločice s imenom i često imaju prepoznatljivu frizuru.</a:t>
            </a:r>
          </a:p>
          <a:p>
            <a:pPr marL="514350" indent="-514350"/>
            <a:r>
              <a:rPr lang="hr-HR" dirty="0" smtClean="0"/>
              <a:t>Knjige su besplatne za učenike.</a:t>
            </a:r>
          </a:p>
          <a:p>
            <a:pPr marL="514350" indent="-514350"/>
            <a:r>
              <a:rPr lang="hr-HR" dirty="0" smtClean="0"/>
              <a:t>Učenici su vrlo motivirani za učenje.</a:t>
            </a:r>
            <a:r>
              <a:rPr lang="vi-VN" dirty="0" smtClean="0"/>
              <a:t> </a:t>
            </a:r>
            <a:r>
              <a:rPr lang="hr-HR" dirty="0" smtClean="0"/>
              <a:t>V</a:t>
            </a:r>
            <a:r>
              <a:rPr lang="vi-VN" dirty="0" smtClean="0">
                <a:latin typeface="Constantia" pitchFamily="18" charset="0"/>
              </a:rPr>
              <a:t>jeruju da uspjeh dolazi od napornog rada</a:t>
            </a:r>
            <a:r>
              <a:rPr lang="hr-HR" dirty="0" smtClean="0">
                <a:latin typeface="Constantia" pitchFamily="18" charset="0"/>
              </a:rPr>
              <a:t>.</a:t>
            </a:r>
          </a:p>
          <a:p>
            <a:pPr>
              <a:buNone/>
            </a:pPr>
            <a:endParaRPr lang="hr-HR" dirty="0" smtClean="0"/>
          </a:p>
          <a:p>
            <a:endParaRPr lang="hr-HR" dirty="0"/>
          </a:p>
        </p:txBody>
      </p:sp>
      <p:pic>
        <p:nvPicPr>
          <p:cNvPr id="25602" name="Picture 2" descr="Slikovni rezultat za china school kids"/>
          <p:cNvPicPr>
            <a:picLocks noChangeAspect="1" noChangeArrowheads="1"/>
          </p:cNvPicPr>
          <p:nvPr/>
        </p:nvPicPr>
        <p:blipFill>
          <a:blip r:embed="rId2" cstate="print"/>
          <a:srcRect l="224" t="27422" r="12777" b="40524"/>
          <a:stretch>
            <a:fillRect/>
          </a:stretch>
        </p:blipFill>
        <p:spPr bwMode="auto">
          <a:xfrm>
            <a:off x="-1" y="3933056"/>
            <a:ext cx="9144001" cy="2924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 descr="Slikovni rezultat za china classro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28676" name="AutoShape 4" descr="Slikovni rezultat za china classro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28678" name="AutoShape 6" descr="Slikovni rezultat za china classro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28680" name="AutoShape 8" descr="Slikovni rezultat za china classro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28682" name="AutoShape 10" descr="A hospital staff member teaches primary school children how to do eye exercises in Handan, China, on June 5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9" name="Slika 8" descr="Bez naslov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571296"/>
          </a:xfrm>
          <a:prstGeom prst="rect">
            <a:avLst/>
          </a:prstGeom>
        </p:spPr>
      </p:pic>
      <p:sp>
        <p:nvSpPr>
          <p:cNvPr id="10" name="Pravokutnik 9"/>
          <p:cNvSpPr/>
          <p:nvPr/>
        </p:nvSpPr>
        <p:spPr>
          <a:xfrm>
            <a:off x="1115616" y="5733256"/>
            <a:ext cx="66071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/>
            <a:r>
              <a:rPr lang="hr-HR" sz="2800" dirty="0" smtClean="0"/>
              <a:t>Očni trening u razredu (dva puta na dan )</a:t>
            </a:r>
          </a:p>
          <a:p>
            <a:pPr marL="514350" indent="-514350"/>
            <a:r>
              <a:rPr lang="hr-HR" sz="2800" dirty="0" smtClean="0"/>
              <a:t>koji broji gotovo </a:t>
            </a:r>
            <a:r>
              <a:rPr lang="hr-HR" sz="2800" dirty="0" smtClean="0"/>
              <a:t>72 </a:t>
            </a:r>
            <a:r>
              <a:rPr lang="hr-HR" sz="2800" dirty="0" smtClean="0"/>
              <a:t>učenika.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39552" y="908720"/>
            <a:ext cx="7848872" cy="2304256"/>
          </a:xfrm>
        </p:spPr>
        <p:txBody>
          <a:bodyPr>
            <a:normAutofit/>
          </a:bodyPr>
          <a:lstStyle/>
          <a:p>
            <a:pPr marL="514350" indent="-514350"/>
            <a:r>
              <a:rPr lang="hr-HR" dirty="0" smtClean="0"/>
              <a:t>P</a:t>
            </a:r>
            <a:r>
              <a:rPr lang="vi-VN" dirty="0" smtClean="0">
                <a:latin typeface="Constantia" pitchFamily="18" charset="0"/>
              </a:rPr>
              <a:t>rva</a:t>
            </a:r>
            <a:r>
              <a:rPr lang="hr-HR" dirty="0" smtClean="0">
                <a:latin typeface="Constantia" pitchFamily="18" charset="0"/>
              </a:rPr>
              <a:t>š</a:t>
            </a:r>
            <a:r>
              <a:rPr lang="vi-VN" dirty="0" smtClean="0">
                <a:latin typeface="Constantia" pitchFamily="18" charset="0"/>
              </a:rPr>
              <a:t>ići u Kini nauče oko pet-šest stotina znakova kineskog pisma.</a:t>
            </a:r>
            <a:endParaRPr lang="hr-HR" dirty="0" smtClean="0">
              <a:latin typeface="Constantia" pitchFamily="18" charset="0"/>
            </a:endParaRPr>
          </a:p>
          <a:p>
            <a:pPr marL="514350" indent="-514350"/>
            <a:r>
              <a:rPr lang="vi-VN" dirty="0" smtClean="0">
                <a:latin typeface="Constantia" pitchFamily="18" charset="0"/>
              </a:rPr>
              <a:t>Pored </a:t>
            </a:r>
            <a:r>
              <a:rPr lang="hr-HR" dirty="0" smtClean="0">
                <a:latin typeface="Constantia" pitchFamily="18" charset="0"/>
              </a:rPr>
              <a:t>kineskog</a:t>
            </a:r>
            <a:r>
              <a:rPr lang="vi-VN" dirty="0" smtClean="0">
                <a:latin typeface="Constantia" pitchFamily="18" charset="0"/>
              </a:rPr>
              <a:t> </a:t>
            </a:r>
            <a:r>
              <a:rPr lang="vi-VN" dirty="0" smtClean="0">
                <a:latin typeface="Constantia" pitchFamily="18" charset="0"/>
              </a:rPr>
              <a:t>jezika, uče i matematiku, engleski jezik, </a:t>
            </a:r>
            <a:r>
              <a:rPr lang="vi-VN" b="1" dirty="0" smtClean="0">
                <a:latin typeface="Constantia" pitchFamily="18" charset="0"/>
              </a:rPr>
              <a:t>moralno obrazovanje</a:t>
            </a:r>
            <a:r>
              <a:rPr lang="vi-VN" dirty="0" smtClean="0">
                <a:latin typeface="Constantia" pitchFamily="18" charset="0"/>
              </a:rPr>
              <a:t>, glazbenu i tjelesnu kulturu, kao i likovnu umjetnost</a:t>
            </a:r>
            <a:r>
              <a:rPr lang="hr-HR" dirty="0" smtClean="0"/>
              <a:t>… </a:t>
            </a:r>
          </a:p>
          <a:p>
            <a:endParaRPr lang="hr-HR" dirty="0"/>
          </a:p>
        </p:txBody>
      </p:sp>
      <p:pic>
        <p:nvPicPr>
          <p:cNvPr id="29700" name="Picture 4" descr="Slikovni rezultat za predmeti u škol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3212976"/>
            <a:ext cx="6912768" cy="34296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539552" y="5445224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hr-HR" sz="3200" dirty="0" smtClean="0"/>
              <a:t>U prosjeku provedu </a:t>
            </a:r>
            <a:r>
              <a:rPr lang="hr-HR" sz="3200" b="1" dirty="0" smtClean="0"/>
              <a:t>3 sata dnevno </a:t>
            </a:r>
            <a:r>
              <a:rPr lang="hr-HR" sz="3200" dirty="0" smtClean="0"/>
              <a:t>na domaću zadaću  (U SAD-u 1 sat dnevno).</a:t>
            </a:r>
          </a:p>
        </p:txBody>
      </p:sp>
      <p:pic>
        <p:nvPicPr>
          <p:cNvPr id="45058" name="Picture 2" descr="Slikovni rezultat za homework in china"/>
          <p:cNvPicPr>
            <a:picLocks noChangeAspect="1" noChangeArrowheads="1"/>
          </p:cNvPicPr>
          <p:nvPr/>
        </p:nvPicPr>
        <p:blipFill>
          <a:blip r:embed="rId2" cstate="print"/>
          <a:srcRect t="18439"/>
          <a:stretch>
            <a:fillRect/>
          </a:stretch>
        </p:blipFill>
        <p:spPr bwMode="auto">
          <a:xfrm>
            <a:off x="0" y="0"/>
            <a:ext cx="9144000" cy="49750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jek">
  <a:themeElements>
    <a:clrScheme name="Tije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ije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ije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324</TotalTime>
  <Words>484</Words>
  <Application>Microsoft Office PowerPoint</Application>
  <PresentationFormat>Prikaz na zaslonu (4:3)</PresentationFormat>
  <Paragraphs>55</Paragraphs>
  <Slides>18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0" baseType="lpstr">
      <vt:lpstr>Tijek</vt:lpstr>
      <vt:lpstr>Paket</vt:lpstr>
      <vt:lpstr>Godina psa</vt:lpstr>
      <vt:lpstr>PowerPointova prezentacija</vt:lpstr>
      <vt:lpstr>Kineski učenici su najuspješniji!</vt:lpstr>
      <vt:lpstr>Kvalitetno obrazovanje</vt:lpstr>
      <vt:lpstr>Obavezno obrazovanje</vt:lpstr>
      <vt:lpstr>Zanimljivosti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 Planovi u školstvu</vt:lpstr>
      <vt:lpstr>ZAKLJUČAK</vt:lpstr>
      <vt:lpstr>VAŠA PITANJA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Tatjana</dc:creator>
  <cp:lastModifiedBy>Knjižnica</cp:lastModifiedBy>
  <cp:revision>35</cp:revision>
  <dcterms:created xsi:type="dcterms:W3CDTF">2018-02-12T17:15:16Z</dcterms:created>
  <dcterms:modified xsi:type="dcterms:W3CDTF">2018-02-13T10:57:55Z</dcterms:modified>
</cp:coreProperties>
</file>