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92" r:id="rId2"/>
    <p:sldId id="291" r:id="rId3"/>
    <p:sldId id="260" r:id="rId4"/>
    <p:sldId id="261" r:id="rId5"/>
    <p:sldId id="264" r:id="rId6"/>
    <p:sldId id="266" r:id="rId7"/>
    <p:sldId id="262" r:id="rId8"/>
    <p:sldId id="295" r:id="rId9"/>
    <p:sldId id="267" r:id="rId10"/>
    <p:sldId id="265" r:id="rId11"/>
    <p:sldId id="294" r:id="rId12"/>
    <p:sldId id="290" r:id="rId13"/>
    <p:sldId id="285" r:id="rId14"/>
    <p:sldId id="289" r:id="rId15"/>
    <p:sldId id="258" r:id="rId16"/>
    <p:sldId id="284" r:id="rId17"/>
    <p:sldId id="270" r:id="rId18"/>
    <p:sldId id="293" r:id="rId19"/>
    <p:sldId id="275" r:id="rId20"/>
    <p:sldId id="280" r:id="rId21"/>
    <p:sldId id="296" r:id="rId22"/>
    <p:sldId id="272" r:id="rId23"/>
    <p:sldId id="274" r:id="rId24"/>
    <p:sldId id="281" r:id="rId25"/>
    <p:sldId id="278" r:id="rId26"/>
    <p:sldId id="263" r:id="rId27"/>
    <p:sldId id="283" r:id="rId28"/>
    <p:sldId id="268" r:id="rId29"/>
    <p:sldId id="279" r:id="rId30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0" autoAdjust="0"/>
    <p:restoredTop sz="94660"/>
  </p:normalViewPr>
  <p:slideViewPr>
    <p:cSldViewPr>
      <p:cViewPr>
        <p:scale>
          <a:sx n="100" d="100"/>
          <a:sy n="100" d="100"/>
        </p:scale>
        <p:origin x="-186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5F2BF-7977-4D7E-8D59-BCD24CE340B8}" type="datetimeFigureOut">
              <a:rPr lang="hr-HR" smtClean="0"/>
              <a:t>9.5.2019.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6FA2A-3B59-4FDD-9243-2AFBD9551A2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4601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hr.wikipedia.org/wiki/Albanski_jezik#cite_note-1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FA2A-3B59-4FDD-9243-2AFBD9551A2B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6781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FA2A-3B59-4FDD-9243-2AFBD9551A2B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7532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https://www.17-minute-world-languages.com/hr/albanski/?id=WRW17</a:t>
            </a:r>
          </a:p>
          <a:p>
            <a:r>
              <a:rPr lang="hr-HR" dirty="0" smtClean="0"/>
              <a:t>govori ga oko 7.400.000 ljudi, </a:t>
            </a:r>
          </a:p>
          <a:p>
            <a:r>
              <a:rPr lang="hr-HR" dirty="0" smtClean="0"/>
              <a:t>od čega 4.283.000 u Albaniji (1989.), </a:t>
            </a:r>
          </a:p>
          <a:p>
            <a:r>
              <a:rPr lang="hr-HR" dirty="0" smtClean="0"/>
              <a:t>1.500.000 na Kosovu; </a:t>
            </a:r>
          </a:p>
          <a:p>
            <a:r>
              <a:rPr lang="hr-HR" dirty="0" smtClean="0"/>
              <a:t>700,000 u Grčkoj (</a:t>
            </a:r>
            <a:r>
              <a:rPr lang="hr-HR" dirty="0" err="1" smtClean="0"/>
              <a:t>Nicholas</a:t>
            </a:r>
            <a:r>
              <a:rPr lang="hr-HR" dirty="0" smtClean="0"/>
              <a:t>, 2002.), </a:t>
            </a:r>
          </a:p>
          <a:p>
            <a:r>
              <a:rPr lang="hr-HR" dirty="0" smtClean="0"/>
              <a:t>500.000 u Turskoj (1980.) i </a:t>
            </a:r>
          </a:p>
          <a:p>
            <a:r>
              <a:rPr lang="hr-HR" dirty="0" smtClean="0"/>
              <a:t>500.000 u Makedoniji.</a:t>
            </a:r>
            <a:r>
              <a:rPr lang="hr-HR" baseline="30000" dirty="0" smtClean="0">
                <a:hlinkClick r:id="rId3"/>
              </a:rPr>
              <a:t>[1]</a:t>
            </a:r>
            <a:r>
              <a:rPr lang="hr-HR" dirty="0" smtClean="0"/>
              <a:t> </a:t>
            </a:r>
          </a:p>
          <a:p>
            <a:r>
              <a:rPr lang="hr-HR" dirty="0" smtClean="0"/>
              <a:t>4000 u Zagrebu</a:t>
            </a:r>
          </a:p>
          <a:p>
            <a:r>
              <a:rPr lang="hr-HR" dirty="0" smtClean="0"/>
              <a:t>Smatra se da svoje korijenje vuče iz </a:t>
            </a:r>
            <a:r>
              <a:rPr lang="hr-HR" dirty="0" err="1" smtClean="0"/>
              <a:t>staroilirskih</a:t>
            </a:r>
            <a:r>
              <a:rPr lang="hr-HR" dirty="0" smtClean="0"/>
              <a:t> jezika. 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FA2A-3B59-4FDD-9243-2AFBD9551A2B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1934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https://dnevnik.hr/vijesti/svijet/balkanska-prepucavanja-cija-je-majka-tereza---448904.html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A što je na tu temu govorila sama Tereza? </a:t>
            </a:r>
            <a:endParaRPr lang="hr-HR" dirty="0" smtClean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FA2A-3B59-4FDD-9243-2AFBD9551A2B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5973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https://kossev.info/vesela-skola-desanka-maksimovic-u-kosovskoj-kamenici/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6FA2A-3B59-4FDD-9243-2AFBD9551A2B}" type="slidenum">
              <a:rPr lang="hr-HR" smtClean="0"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2615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F243-95F8-4025-8E10-95A4D9B6F907}" type="datetimeFigureOut">
              <a:rPr lang="hr-HR" smtClean="0"/>
              <a:t>9.5.2019.</a:t>
            </a:fld>
            <a:endParaRPr lang="hr-H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613BD1-D54D-4566-8228-E2C252EEA504}" type="slidenum">
              <a:rPr lang="hr-HR" smtClean="0"/>
              <a:t>‹#›</a:t>
            </a:fld>
            <a:endParaRPr lang="hr-H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F243-95F8-4025-8E10-95A4D9B6F907}" type="datetimeFigureOut">
              <a:rPr lang="hr-HR" smtClean="0"/>
              <a:t>9.5.2019.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3BD1-D54D-4566-8228-E2C252EEA50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F243-95F8-4025-8E10-95A4D9B6F907}" type="datetimeFigureOut">
              <a:rPr lang="hr-HR" smtClean="0"/>
              <a:t>9.5.2019.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3BD1-D54D-4566-8228-E2C252EEA50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F243-95F8-4025-8E10-95A4D9B6F907}" type="datetimeFigureOut">
              <a:rPr lang="hr-HR" smtClean="0"/>
              <a:t>9.5.2019.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3BD1-D54D-4566-8228-E2C252EEA50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F243-95F8-4025-8E10-95A4D9B6F907}" type="datetimeFigureOut">
              <a:rPr lang="hr-HR" smtClean="0"/>
              <a:t>9.5.2019.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3BD1-D54D-4566-8228-E2C252EEA504}" type="slidenum">
              <a:rPr lang="hr-HR" smtClean="0"/>
              <a:t>‹#›</a:t>
            </a:fld>
            <a:endParaRPr lang="hr-HR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F243-95F8-4025-8E10-95A4D9B6F907}" type="datetimeFigureOut">
              <a:rPr lang="hr-HR" smtClean="0"/>
              <a:t>9.5.2019.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3BD1-D54D-4566-8228-E2C252EEA504}" type="slidenum">
              <a:rPr lang="hr-HR" smtClean="0"/>
              <a:t>‹#›</a:t>
            </a:fld>
            <a:endParaRPr lang="hr-H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F243-95F8-4025-8E10-95A4D9B6F907}" type="datetimeFigureOut">
              <a:rPr lang="hr-HR" smtClean="0"/>
              <a:t>9.5.2019.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3BD1-D54D-4566-8228-E2C252EEA504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F243-95F8-4025-8E10-95A4D9B6F907}" type="datetimeFigureOut">
              <a:rPr lang="hr-HR" smtClean="0"/>
              <a:t>9.5.2019.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3BD1-D54D-4566-8228-E2C252EEA50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F243-95F8-4025-8E10-95A4D9B6F907}" type="datetimeFigureOut">
              <a:rPr lang="hr-HR" smtClean="0"/>
              <a:t>9.5.2019.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3BD1-D54D-4566-8228-E2C252EEA50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F243-95F8-4025-8E10-95A4D9B6F907}" type="datetimeFigureOut">
              <a:rPr lang="hr-HR" smtClean="0"/>
              <a:t>9.5.2019.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3BD1-D54D-4566-8228-E2C252EEA50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F243-95F8-4025-8E10-95A4D9B6F907}" type="datetimeFigureOut">
              <a:rPr lang="hr-HR" smtClean="0"/>
              <a:t>9.5.2019.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3BD1-D54D-4566-8228-E2C252EEA50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CADF243-95F8-4025-8E10-95A4D9B6F907}" type="datetimeFigureOut">
              <a:rPr lang="hr-HR" smtClean="0"/>
              <a:t>9.5.2019.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4613BD1-D54D-4566-8228-E2C252EEA504}" type="slidenum">
              <a:rPr lang="hr-HR" smtClean="0"/>
              <a:t>‹#›</a:t>
            </a:fld>
            <a:endParaRPr lang="hr-HR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pload.wikimedia.org/wikipedia/commons/0/0a/National_Anthem_of_the_Republic_of_Kosovo.ogg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5/5f/Prishtina_Colla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91"/>
          <a:stretch/>
        </p:blipFill>
        <p:spPr bwMode="auto">
          <a:xfrm>
            <a:off x="-14590" y="-10666"/>
            <a:ext cx="91585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slov 1"/>
          <p:cNvSpPr txBox="1">
            <a:spLocks/>
          </p:cNvSpPr>
          <p:nvPr/>
        </p:nvSpPr>
        <p:spPr>
          <a:xfrm>
            <a:off x="2627784" y="3418334"/>
            <a:ext cx="4536504" cy="11955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r-HR" dirty="0" smtClean="0">
                <a:solidFill>
                  <a:schemeClr val="bg1"/>
                </a:solidFill>
              </a:rPr>
              <a:t>Kosovo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72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hr-HR" dirty="0" smtClean="0"/>
              <a:t>Religije</a:t>
            </a:r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667172" y="5768390"/>
            <a:ext cx="74332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 smtClean="0"/>
              <a:t>Kosovo, zemlja s 1,8 milijuna stanovnika, </a:t>
            </a:r>
          </a:p>
          <a:p>
            <a:r>
              <a:rPr lang="hr-HR" sz="2000" dirty="0" smtClean="0"/>
              <a:t>pretežito Albanaca muslimanske vjeroispovijesti.</a:t>
            </a:r>
          </a:p>
        </p:txBody>
      </p:sp>
      <p:sp>
        <p:nvSpPr>
          <p:cNvPr id="5" name="Pravokutnik 4"/>
          <p:cNvSpPr/>
          <p:nvPr/>
        </p:nvSpPr>
        <p:spPr>
          <a:xfrm>
            <a:off x="4719228" y="1700808"/>
            <a:ext cx="38852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b="1" dirty="0" smtClean="0"/>
              <a:t>Dominantne religije na Kosovu su Islam, nakon kojeg slijede kršćanske katolička i pravoslavna vjera.</a:t>
            </a:r>
            <a:endParaRPr lang="hr-HR" sz="2000" b="1" dirty="0"/>
          </a:p>
        </p:txBody>
      </p:sp>
      <p:pic>
        <p:nvPicPr>
          <p:cNvPr id="7170" name="Picture 2" descr="Slikovni rezultat za islam clipa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1437"/>
          <a:stretch/>
        </p:blipFill>
        <p:spPr bwMode="auto">
          <a:xfrm>
            <a:off x="667172" y="1556791"/>
            <a:ext cx="2664296" cy="383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ovezana sli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228" y="3573016"/>
            <a:ext cx="3810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19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2" y="188640"/>
            <a:ext cx="8208913" cy="792088"/>
          </a:xfrm>
        </p:spPr>
        <p:txBody>
          <a:bodyPr/>
          <a:lstStyle/>
          <a:p>
            <a:r>
              <a:rPr lang="hr-HR" sz="3600" dirty="0" smtClean="0"/>
              <a:t>Katedrala  Majke Tereze u Prištini</a:t>
            </a:r>
            <a:endParaRPr lang="hr-HR" sz="3600" dirty="0"/>
          </a:p>
        </p:txBody>
      </p:sp>
      <p:pic>
        <p:nvPicPr>
          <p:cNvPr id="1026" name="Picture 2" descr="https://upload.wikimedia.org/wikipedia/commons/4/4a/34_Prisht%C3%ABn%C3%AB_-_Katedralj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060849"/>
            <a:ext cx="7848873" cy="433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 4"/>
          <p:cNvSpPr/>
          <p:nvPr/>
        </p:nvSpPr>
        <p:spPr>
          <a:xfrm>
            <a:off x="440084" y="980728"/>
            <a:ext cx="80203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je najveća rimokatolička crkva na </a:t>
            </a:r>
            <a:r>
              <a:rPr lang="pl-PL" dirty="0" smtClean="0"/>
              <a:t>Balkanu koja se gradila u periodu 2005.-2010. godine, a </a:t>
            </a:r>
            <a:r>
              <a:rPr lang="vi-VN" dirty="0" smtClean="0"/>
              <a:t>svečano </a:t>
            </a:r>
            <a:r>
              <a:rPr lang="vi-VN" dirty="0"/>
              <a:t>je </a:t>
            </a:r>
            <a:r>
              <a:rPr lang="vi-VN" dirty="0" smtClean="0"/>
              <a:t>otvorena</a:t>
            </a:r>
            <a:r>
              <a:rPr lang="hr-HR" dirty="0" smtClean="0"/>
              <a:t> 5.9.2010. godine</a:t>
            </a:r>
            <a:r>
              <a:rPr lang="vi-VN" dirty="0" smtClean="0"/>
              <a:t> </a:t>
            </a:r>
            <a:r>
              <a:rPr lang="vi-VN" dirty="0"/>
              <a:t>na stogodišnjicu rođenja Majke Tereze koja je porijeklom Albanka rođena u Skoplju.</a:t>
            </a:r>
            <a:endParaRPr lang="hr-HR" dirty="0"/>
          </a:p>
          <a:p>
            <a:r>
              <a:rPr lang="pl-PL" dirty="0" smtClean="0"/>
              <a:t>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8057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/>
          <p:cNvSpPr/>
          <p:nvPr/>
        </p:nvSpPr>
        <p:spPr>
          <a:xfrm>
            <a:off x="851570" y="1556792"/>
            <a:ext cx="76625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>Majka Tereza rođena je kao Agnes Gonxha Bojaxhiu 1910. u </a:t>
            </a:r>
            <a:r>
              <a:rPr lang="vi-VN" b="1" dirty="0"/>
              <a:t>albanskoj katoličkoj </a:t>
            </a:r>
            <a:r>
              <a:rPr lang="vi-VN" b="1" dirty="0" smtClean="0"/>
              <a:t>obitelji</a:t>
            </a:r>
            <a:r>
              <a:rPr lang="hr-HR" b="1" dirty="0" smtClean="0"/>
              <a:t> </a:t>
            </a:r>
            <a:r>
              <a:rPr lang="vi-VN" b="1" dirty="0" smtClean="0"/>
              <a:t>u Skoplju</a:t>
            </a:r>
            <a:r>
              <a:rPr lang="vi-VN" dirty="0" smtClean="0"/>
              <a:t>,</a:t>
            </a:r>
            <a:r>
              <a:rPr lang="hr-HR" dirty="0"/>
              <a:t> </a:t>
            </a:r>
            <a:r>
              <a:rPr lang="vi-VN" dirty="0" smtClean="0"/>
              <a:t>danas </a:t>
            </a:r>
            <a:r>
              <a:rPr lang="vi-VN" dirty="0"/>
              <a:t>glavnom gradu Makedonije</a:t>
            </a:r>
            <a:r>
              <a:rPr lang="vi-VN" dirty="0" smtClean="0"/>
              <a:t>.</a:t>
            </a:r>
            <a:endParaRPr lang="hr-HR" dirty="0" smtClean="0"/>
          </a:p>
          <a:p>
            <a:endParaRPr lang="hr-HR" dirty="0" smtClean="0"/>
          </a:p>
          <a:p>
            <a:r>
              <a:rPr lang="vi-VN" dirty="0" smtClean="0"/>
              <a:t>Njezino </a:t>
            </a:r>
            <a:r>
              <a:rPr lang="vi-VN" dirty="0"/>
              <a:t>srednje ime "Gonxha" potječe od albanske riječi "gonxhe" što znači "pupoljak". Njen otac Nikollë</a:t>
            </a:r>
            <a:r>
              <a:rPr lang="hr-HR" dirty="0"/>
              <a:t> </a:t>
            </a:r>
            <a:r>
              <a:rPr lang="vi-VN" dirty="0"/>
              <a:t>potječe iz Skadra, a majka Drane</a:t>
            </a:r>
            <a:r>
              <a:rPr lang="hr-HR" dirty="0"/>
              <a:t> </a:t>
            </a:r>
            <a:r>
              <a:rPr lang="vi-VN" dirty="0"/>
              <a:t>iz Đakovice</a:t>
            </a:r>
            <a:r>
              <a:rPr lang="hr-HR" dirty="0"/>
              <a:t> (Zapadni dio Kosova)</a:t>
            </a:r>
            <a:r>
              <a:rPr lang="vi-VN" dirty="0" smtClean="0"/>
              <a:t>.</a:t>
            </a:r>
            <a:r>
              <a:rPr lang="hr-HR" b="1" dirty="0"/>
              <a:t> Pokopana u </a:t>
            </a:r>
            <a:r>
              <a:rPr lang="hr-HR" b="1" dirty="0" smtClean="0"/>
              <a:t>Indiji.</a:t>
            </a:r>
            <a:endParaRPr lang="hr-HR" b="1" dirty="0"/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860351" y="232460"/>
            <a:ext cx="6984776" cy="11967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r-HR" dirty="0" smtClean="0"/>
              <a:t>Čija je Majka Tereza?</a:t>
            </a:r>
            <a:endParaRPr lang="hr-HR" dirty="0"/>
          </a:p>
        </p:txBody>
      </p:sp>
      <p:sp>
        <p:nvSpPr>
          <p:cNvPr id="8" name="Pravokutnik 7"/>
          <p:cNvSpPr/>
          <p:nvPr/>
        </p:nvSpPr>
        <p:spPr>
          <a:xfrm>
            <a:off x="4788023" y="3632448"/>
            <a:ext cx="40324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 smtClean="0"/>
              <a:t>"</a:t>
            </a:r>
            <a:r>
              <a:rPr lang="vi-VN" sz="2000" dirty="0"/>
              <a:t>Krvlju, ja sam </a:t>
            </a:r>
            <a:r>
              <a:rPr lang="vi-VN" sz="2000" dirty="0">
                <a:solidFill>
                  <a:srgbClr val="C00000"/>
                </a:solidFill>
              </a:rPr>
              <a:t>Albanka. </a:t>
            </a:r>
            <a:endParaRPr lang="hr-HR" sz="2000" dirty="0" smtClean="0">
              <a:solidFill>
                <a:srgbClr val="C00000"/>
              </a:solidFill>
            </a:endParaRPr>
          </a:p>
          <a:p>
            <a:r>
              <a:rPr lang="vi-VN" sz="2000" dirty="0" smtClean="0"/>
              <a:t>Građanski</a:t>
            </a:r>
            <a:r>
              <a:rPr lang="vi-VN" sz="2000" dirty="0"/>
              <a:t>, ja sam </a:t>
            </a:r>
            <a:r>
              <a:rPr lang="vi-VN" sz="2000" dirty="0">
                <a:solidFill>
                  <a:srgbClr val="C00000"/>
                </a:solidFill>
              </a:rPr>
              <a:t>Skopjanka. </a:t>
            </a:r>
            <a:endParaRPr lang="hr-HR" sz="2000" dirty="0" smtClean="0">
              <a:solidFill>
                <a:srgbClr val="C00000"/>
              </a:solidFill>
            </a:endParaRPr>
          </a:p>
          <a:p>
            <a:r>
              <a:rPr lang="vi-VN" sz="2000" dirty="0" smtClean="0"/>
              <a:t>Državljanstvom</a:t>
            </a:r>
            <a:r>
              <a:rPr lang="vi-VN" sz="2000" dirty="0"/>
              <a:t>, ja sam </a:t>
            </a:r>
            <a:r>
              <a:rPr lang="vi-VN" sz="2000" dirty="0">
                <a:solidFill>
                  <a:srgbClr val="C00000"/>
                </a:solidFill>
              </a:rPr>
              <a:t>Indijka. </a:t>
            </a:r>
            <a:endParaRPr lang="hr-HR" sz="2000" dirty="0" smtClean="0">
              <a:solidFill>
                <a:srgbClr val="C00000"/>
              </a:solidFill>
            </a:endParaRPr>
          </a:p>
          <a:p>
            <a:r>
              <a:rPr lang="vi-VN" sz="2000" dirty="0" smtClean="0"/>
              <a:t>Vjerom</a:t>
            </a:r>
            <a:r>
              <a:rPr lang="vi-VN" sz="2000" dirty="0"/>
              <a:t>, ja sam </a:t>
            </a:r>
            <a:r>
              <a:rPr lang="vi-VN" sz="2000" dirty="0">
                <a:solidFill>
                  <a:srgbClr val="C00000"/>
                </a:solidFill>
              </a:rPr>
              <a:t>katolikinja. </a:t>
            </a:r>
            <a:endParaRPr lang="hr-HR" sz="2000" dirty="0" smtClean="0">
              <a:solidFill>
                <a:srgbClr val="C00000"/>
              </a:solidFill>
            </a:endParaRPr>
          </a:p>
          <a:p>
            <a:r>
              <a:rPr lang="vi-VN" sz="2000" dirty="0" smtClean="0"/>
              <a:t>Svojim </a:t>
            </a:r>
            <a:r>
              <a:rPr lang="vi-VN" sz="2000" dirty="0"/>
              <a:t>pozivom, </a:t>
            </a:r>
            <a:r>
              <a:rPr lang="vi-VN" sz="2000" dirty="0">
                <a:solidFill>
                  <a:srgbClr val="C00000"/>
                </a:solidFill>
              </a:rPr>
              <a:t>pripadam svijetu.</a:t>
            </a:r>
            <a:r>
              <a:rPr lang="vi-VN" sz="2000" dirty="0"/>
              <a:t> </a:t>
            </a:r>
            <a:endParaRPr lang="hr-HR" sz="2000" dirty="0" smtClean="0"/>
          </a:p>
          <a:p>
            <a:r>
              <a:rPr lang="vi-VN" sz="2000" dirty="0" smtClean="0"/>
              <a:t>Srcem</a:t>
            </a:r>
            <a:r>
              <a:rPr lang="vi-VN" sz="2000" dirty="0"/>
              <a:t>, </a:t>
            </a:r>
            <a:r>
              <a:rPr lang="vi-VN" sz="2000" dirty="0">
                <a:solidFill>
                  <a:srgbClr val="C00000"/>
                </a:solidFill>
              </a:rPr>
              <a:t>pripadam</a:t>
            </a:r>
            <a:r>
              <a:rPr lang="vi-VN" sz="2000" dirty="0"/>
              <a:t> u cijelosti </a:t>
            </a:r>
            <a:r>
              <a:rPr lang="vi-VN" sz="2000" dirty="0">
                <a:solidFill>
                  <a:srgbClr val="C00000"/>
                </a:solidFill>
              </a:rPr>
              <a:t>Isusu</a:t>
            </a:r>
            <a:r>
              <a:rPr lang="vi-VN" sz="2000" dirty="0" smtClean="0"/>
              <a:t>".</a:t>
            </a:r>
            <a:endParaRPr lang="hr-HR" sz="2000" dirty="0" smtClean="0"/>
          </a:p>
          <a:p>
            <a:endParaRPr lang="hr-HR" sz="2000" dirty="0"/>
          </a:p>
          <a:p>
            <a:r>
              <a:rPr lang="hr-HR" sz="2000" dirty="0" smtClean="0"/>
              <a:t>		Majka Tereza</a:t>
            </a:r>
            <a:endParaRPr lang="hr-HR" sz="2000" dirty="0"/>
          </a:p>
        </p:txBody>
      </p:sp>
      <p:pic>
        <p:nvPicPr>
          <p:cNvPr id="3074" name="Picture 2" descr="Slikovni rezultat za majka tere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29372"/>
            <a:ext cx="3904696" cy="258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70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0" t="31378" r="32640" b="39680"/>
          <a:stretch/>
        </p:blipFill>
        <p:spPr bwMode="auto">
          <a:xfrm>
            <a:off x="467544" y="1412776"/>
            <a:ext cx="4030031" cy="261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4" t="31308" r="33030" b="39811"/>
          <a:stretch/>
        </p:blipFill>
        <p:spPr bwMode="auto">
          <a:xfrm>
            <a:off x="4932040" y="1399456"/>
            <a:ext cx="3820135" cy="261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6" t="16637" r="30253" b="51111"/>
          <a:stretch/>
        </p:blipFill>
        <p:spPr bwMode="auto">
          <a:xfrm>
            <a:off x="467544" y="4030985"/>
            <a:ext cx="4030031" cy="2647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avokutnik 6"/>
          <p:cNvSpPr/>
          <p:nvPr/>
        </p:nvSpPr>
        <p:spPr>
          <a:xfrm>
            <a:off x="5220072" y="4293096"/>
            <a:ext cx="33123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S</a:t>
            </a:r>
            <a:r>
              <a:rPr lang="vi-VN" dirty="0"/>
              <a:t>rednjovjekovni spomenici na Kosovu su na UNESCO-voj listi svjetske baštine</a:t>
            </a:r>
            <a:r>
              <a:rPr lang="hr-HR" dirty="0"/>
              <a:t>,</a:t>
            </a:r>
            <a:r>
              <a:rPr lang="vi-VN" dirty="0"/>
              <a:t> a sastoje se od </a:t>
            </a:r>
            <a:r>
              <a:rPr lang="vi-VN" dirty="0">
                <a:solidFill>
                  <a:srgbClr val="C00000"/>
                </a:solidFill>
              </a:rPr>
              <a:t>četiri pravoslavna manastira </a:t>
            </a:r>
            <a:r>
              <a:rPr lang="vi-VN" dirty="0"/>
              <a:t>Dečanj, Pećka patrijaršija, Bogorodica Ljeviška i Gračanica.</a:t>
            </a:r>
            <a:endParaRPr lang="hr-HR" dirty="0"/>
          </a:p>
        </p:txBody>
      </p:sp>
      <p:sp>
        <p:nvSpPr>
          <p:cNvPr id="8" name="Naslov 1"/>
          <p:cNvSpPr txBox="1">
            <a:spLocks/>
          </p:cNvSpPr>
          <p:nvPr/>
        </p:nvSpPr>
        <p:spPr>
          <a:xfrm>
            <a:off x="539552" y="188640"/>
            <a:ext cx="7499176" cy="7920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r-HR" sz="4000" dirty="0" smtClean="0"/>
              <a:t>Manastiri na </a:t>
            </a:r>
            <a:r>
              <a:rPr lang="hr-HR" sz="4000" dirty="0" err="1" smtClean="0"/>
              <a:t>UNESCOvoj</a:t>
            </a:r>
            <a:r>
              <a:rPr lang="hr-HR" sz="4000" dirty="0" smtClean="0"/>
              <a:t> listi</a:t>
            </a:r>
            <a:endParaRPr lang="hr-HR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30986"/>
            <a:ext cx="4030031" cy="226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54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7139136" cy="1196752"/>
          </a:xfrm>
        </p:spPr>
        <p:txBody>
          <a:bodyPr/>
          <a:lstStyle/>
          <a:p>
            <a:r>
              <a:rPr lang="hr-HR" sz="4400" dirty="0" err="1" smtClean="0"/>
              <a:t>Sahat</a:t>
            </a:r>
            <a:r>
              <a:rPr lang="hr-HR" sz="4400" dirty="0"/>
              <a:t> </a:t>
            </a:r>
            <a:r>
              <a:rPr lang="hr-HR" sz="4400" dirty="0" smtClean="0"/>
              <a:t>kula – toranj sa satom</a:t>
            </a:r>
            <a:endParaRPr lang="hr-HR" sz="4400" dirty="0"/>
          </a:p>
        </p:txBody>
      </p:sp>
      <p:pic>
        <p:nvPicPr>
          <p:cNvPr id="27655" name="Picture 7" descr="https://dtk.rks-gov.net/files/8620/1/Sahat%20kulla%20pas%20konzervimit%20(viti%202008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1" r="6939" b="12690"/>
          <a:stretch/>
        </p:blipFill>
        <p:spPr bwMode="auto">
          <a:xfrm>
            <a:off x="467544" y="1412776"/>
            <a:ext cx="329427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https://dtk.rks-gov.net/files/8620/1/s%2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8" r="13204" b="13476"/>
          <a:stretch/>
        </p:blipFill>
        <p:spPr bwMode="auto">
          <a:xfrm>
            <a:off x="2267744" y="1405533"/>
            <a:ext cx="1494076" cy="26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utnik 2"/>
          <p:cNvSpPr/>
          <p:nvPr/>
        </p:nvSpPr>
        <p:spPr>
          <a:xfrm>
            <a:off x="4788024" y="2132856"/>
            <a:ext cx="34563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/>
              <a:t>Sahat</a:t>
            </a:r>
            <a:r>
              <a:rPr lang="hr-HR" sz="2400" dirty="0" smtClean="0"/>
              <a:t> </a:t>
            </a:r>
            <a:r>
              <a:rPr lang="vi-VN" sz="2400" dirty="0" smtClean="0"/>
              <a:t>kule </a:t>
            </a:r>
            <a:r>
              <a:rPr lang="vi-VN" sz="2400" dirty="0"/>
              <a:t>su građene uglavnom </a:t>
            </a:r>
            <a:r>
              <a:rPr lang="vi-VN" sz="2400" b="1" dirty="0" smtClean="0">
                <a:solidFill>
                  <a:srgbClr val="C00000"/>
                </a:solidFill>
              </a:rPr>
              <a:t>s </a:t>
            </a:r>
            <a:r>
              <a:rPr lang="vi-VN" sz="2400" b="1" dirty="0">
                <a:solidFill>
                  <a:srgbClr val="C00000"/>
                </a:solidFill>
              </a:rPr>
              <a:t>velikim satom</a:t>
            </a:r>
            <a:r>
              <a:rPr lang="vi-VN" sz="2400" dirty="0"/>
              <a:t> na jednom ili više lica objekta (obično na četiri lica) kako bi veći broj stanovnika određenog mjesta mogao čitati vrijeme. 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101702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likovni rezultat za prišt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slov 2"/>
          <p:cNvSpPr txBox="1">
            <a:spLocks/>
          </p:cNvSpPr>
          <p:nvPr/>
        </p:nvSpPr>
        <p:spPr>
          <a:xfrm>
            <a:off x="1583668" y="599945"/>
            <a:ext cx="5976664" cy="17281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fontAlgn="ctr"/>
            <a:r>
              <a:rPr lang="hr-HR" sz="3200" dirty="0" smtClean="0">
                <a:effectLst/>
              </a:rPr>
              <a:t>GLAVNI GRAD</a:t>
            </a:r>
            <a:endParaRPr lang="hr-HR" sz="3200" dirty="0">
              <a:effectLst/>
            </a:endParaRPr>
          </a:p>
          <a:p>
            <a:pPr fontAlgn="ctr"/>
            <a:r>
              <a:rPr lang="hr-HR" b="1" dirty="0">
                <a:effectLst/>
              </a:rPr>
              <a:t>Priština</a:t>
            </a:r>
            <a:endParaRPr lang="hr-HR" dirty="0">
              <a:effectLst/>
            </a:endParaRPr>
          </a:p>
        </p:txBody>
      </p:sp>
      <p:sp>
        <p:nvSpPr>
          <p:cNvPr id="3" name="AutoShape 4" descr="Slikovni rezultat za nogometni klub prišt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7" name="Picture 6" descr="Slikovni rezultat za nogometni klub prišt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496" y="2132856"/>
            <a:ext cx="1080120" cy="171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11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19256" cy="980728"/>
          </a:xfrm>
        </p:spPr>
        <p:txBody>
          <a:bodyPr/>
          <a:lstStyle/>
          <a:p>
            <a:r>
              <a:rPr lang="hr-HR" sz="3600" dirty="0" smtClean="0"/>
              <a:t>Priština – glavni i najveći grad Kosova</a:t>
            </a:r>
            <a:endParaRPr lang="hr-HR" sz="3600" dirty="0"/>
          </a:p>
        </p:txBody>
      </p:sp>
      <p:sp>
        <p:nvSpPr>
          <p:cNvPr id="5" name="Pravokutnik 4"/>
          <p:cNvSpPr/>
          <p:nvPr/>
        </p:nvSpPr>
        <p:spPr>
          <a:xfrm>
            <a:off x="1187624" y="1484784"/>
            <a:ext cx="64087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U Prištini živi oko </a:t>
            </a:r>
            <a:r>
              <a:rPr lang="hr-HR" b="1" dirty="0" smtClean="0"/>
              <a:t>700.000 stanovnika</a:t>
            </a:r>
            <a:r>
              <a:rPr lang="hr-HR" dirty="0" smtClean="0"/>
              <a:t>, od čega dobar dio populacije čine </a:t>
            </a:r>
            <a:r>
              <a:rPr lang="hr-HR" b="1" dirty="0" smtClean="0"/>
              <a:t>mladi</a:t>
            </a:r>
            <a:r>
              <a:rPr lang="hr-HR" dirty="0" smtClean="0"/>
              <a:t>. Ne čudi stoga što se ovaj grad ponosi s vrlo raznolikim noćnim životom. Kafići i noćni klubovi uglavnom su koncentrirani oko centra, a tu se može čuti </a:t>
            </a:r>
            <a:r>
              <a:rPr lang="hr-HR" b="1" dirty="0" smtClean="0"/>
              <a:t>sve, od tradicionalne narodne do elektronske glazbe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1026" name="Picture 2" descr="Povezana sli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3318063"/>
            <a:ext cx="9163050" cy="353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Slikovni rezultat za nogometni klub prišt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808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2"/>
          <p:cNvSpPr txBox="1">
            <a:spLocks/>
          </p:cNvSpPr>
          <p:nvPr/>
        </p:nvSpPr>
        <p:spPr>
          <a:xfrm>
            <a:off x="395536" y="404664"/>
            <a:ext cx="6912768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fontAlgn="ctr"/>
            <a:r>
              <a:rPr lang="hr-HR" sz="4800" b="1" dirty="0" smtClean="0">
                <a:effectLst/>
              </a:rPr>
              <a:t>Prizren – grad zlatara </a:t>
            </a:r>
            <a:endParaRPr lang="hr-HR" sz="4800" dirty="0">
              <a:effectLst/>
            </a:endParaRPr>
          </a:p>
        </p:txBody>
      </p:sp>
      <p:pic>
        <p:nvPicPr>
          <p:cNvPr id="12290" name="Picture 2" descr="Prizren – grad zlatara i bogate povijesti s brojnom turskom nacionalnom manjin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768" y="1993340"/>
            <a:ext cx="4176464" cy="323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4" t="17156" r="32674" b="54105"/>
          <a:stretch/>
        </p:blipFill>
        <p:spPr bwMode="auto">
          <a:xfrm>
            <a:off x="587616" y="1700808"/>
            <a:ext cx="3908978" cy="249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587616" y="5301208"/>
            <a:ext cx="6072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/>
              <a:t>Prizren, najljepši grad Kosova, s okolicom danas broji gotovo 200 tisuća ljudi. </a:t>
            </a:r>
          </a:p>
        </p:txBody>
      </p:sp>
    </p:spTree>
    <p:extLst>
      <p:ext uri="{BB962C8B-B14F-4D97-AF65-F5344CB8AC3E}">
        <p14:creationId xmlns:p14="http://schemas.microsoft.com/office/powerpoint/2010/main" val="198113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792088"/>
          </a:xfrm>
        </p:spPr>
        <p:txBody>
          <a:bodyPr/>
          <a:lstStyle/>
          <a:p>
            <a:r>
              <a:rPr lang="hr-HR" b="1" dirty="0"/>
              <a:t>Skijanje na </a:t>
            </a:r>
            <a:r>
              <a:rPr lang="hr-HR" b="1" dirty="0" err="1"/>
              <a:t>Šar</a:t>
            </a:r>
            <a:r>
              <a:rPr lang="hr-HR" b="1" dirty="0"/>
              <a:t>-planini</a:t>
            </a:r>
          </a:p>
        </p:txBody>
      </p:sp>
      <p:sp>
        <p:nvSpPr>
          <p:cNvPr id="4" name="Pravokutnik 3"/>
          <p:cNvSpPr/>
          <p:nvPr/>
        </p:nvSpPr>
        <p:spPr>
          <a:xfrm>
            <a:off x="859582" y="1556792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 smtClean="0"/>
              <a:t>Skijaški centar </a:t>
            </a:r>
            <a:r>
              <a:rPr lang="hr-HR" sz="2000" b="1" dirty="0" smtClean="0"/>
              <a:t>"Brezovica“</a:t>
            </a:r>
            <a:r>
              <a:rPr lang="hr-HR" sz="2000" dirty="0"/>
              <a:t> </a:t>
            </a:r>
            <a:r>
              <a:rPr lang="hr-HR" sz="2000" dirty="0" smtClean="0"/>
              <a:t>(</a:t>
            </a:r>
            <a:r>
              <a:rPr lang="hr-HR" sz="2000" dirty="0" err="1" smtClean="0"/>
              <a:t>nadmorksa</a:t>
            </a:r>
            <a:r>
              <a:rPr lang="hr-HR" sz="2000" dirty="0" smtClean="0"/>
              <a:t> visina 900 do 2500 metara) ima ukupno 16 kilometara skijaških staza.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68335"/>
            <a:ext cx="3763064" cy="306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avokutnik 2"/>
          <p:cNvSpPr/>
          <p:nvPr/>
        </p:nvSpPr>
        <p:spPr>
          <a:xfrm>
            <a:off x="5315146" y="5917396"/>
            <a:ext cx="34243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pas </a:t>
            </a:r>
            <a:r>
              <a:rPr lang="hr-HR" dirty="0"/>
              <a:t>šarplaninac </a:t>
            </a:r>
            <a:r>
              <a:rPr lang="hr-HR" dirty="0" smtClean="0"/>
              <a:t>- čuvar ovaca</a:t>
            </a:r>
            <a:endParaRPr lang="hr-HR" dirty="0"/>
          </a:p>
        </p:txBody>
      </p:sp>
      <p:sp>
        <p:nvSpPr>
          <p:cNvPr id="5" name="Pravokutnik 4"/>
          <p:cNvSpPr/>
          <p:nvPr/>
        </p:nvSpPr>
        <p:spPr>
          <a:xfrm>
            <a:off x="859582" y="2780928"/>
            <a:ext cx="36364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/>
              <a:t>Želite li uživati u </a:t>
            </a:r>
            <a:r>
              <a:rPr lang="hr-HR" sz="2000" b="1" dirty="0"/>
              <a:t>prekrasnoj prirodi</a:t>
            </a:r>
            <a:r>
              <a:rPr lang="hr-HR" sz="2000" dirty="0"/>
              <a:t>, svakako trebate posjetiti </a:t>
            </a:r>
            <a:r>
              <a:rPr lang="hr-HR" sz="2000" b="1" dirty="0"/>
              <a:t>Nacionalni park </a:t>
            </a:r>
            <a:r>
              <a:rPr lang="hr-HR" sz="2000" b="1" dirty="0" err="1" smtClean="0"/>
              <a:t>Šar</a:t>
            </a:r>
            <a:r>
              <a:rPr lang="hr-HR" sz="2000" b="1" dirty="0" smtClean="0"/>
              <a:t>-planina</a:t>
            </a:r>
            <a:r>
              <a:rPr lang="hr-HR" sz="2000" dirty="0" smtClean="0"/>
              <a:t>. </a:t>
            </a:r>
            <a:r>
              <a:rPr lang="hr-HR" sz="2000" dirty="0"/>
              <a:t>Smatra se jednim od najvažnijih zaštićenih područja na središnjem Balkanu s brojnim biljnim endemskim vrstama. </a:t>
            </a:r>
          </a:p>
        </p:txBody>
      </p:sp>
    </p:spTree>
    <p:extLst>
      <p:ext uri="{BB962C8B-B14F-4D97-AF65-F5344CB8AC3E}">
        <p14:creationId xmlns:p14="http://schemas.microsoft.com/office/powerpoint/2010/main" val="31689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4896544" cy="792088"/>
          </a:xfrm>
        </p:spPr>
        <p:txBody>
          <a:bodyPr/>
          <a:lstStyle/>
          <a:p>
            <a:r>
              <a:rPr lang="hr-HR" b="1" dirty="0" smtClean="0"/>
              <a:t>Stanovanje</a:t>
            </a:r>
            <a:endParaRPr lang="hr-HR" b="1" dirty="0"/>
          </a:p>
        </p:txBody>
      </p:sp>
      <p:sp>
        <p:nvSpPr>
          <p:cNvPr id="3" name="Pravokutnik 2"/>
          <p:cNvSpPr/>
          <p:nvPr/>
        </p:nvSpPr>
        <p:spPr>
          <a:xfrm>
            <a:off x="611560" y="1628800"/>
            <a:ext cx="43204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 smtClean="0"/>
              <a:t>Arhitektura je uglavnom </a:t>
            </a:r>
            <a:r>
              <a:rPr lang="hr-HR" sz="2000" dirty="0" err="1" smtClean="0"/>
              <a:t>kičasta</a:t>
            </a:r>
            <a:r>
              <a:rPr lang="hr-HR" sz="2000" dirty="0" smtClean="0"/>
              <a:t>, ali u kontekstu gdje taj kič zapravo postaje sustav, čitava ta divlja, luda i otkačena gradnja na neki je način šarmantna.</a:t>
            </a:r>
            <a:r>
              <a:rPr lang="hr-HR" sz="2000" b="1" dirty="0"/>
              <a:t> Internet </a:t>
            </a:r>
            <a:r>
              <a:rPr lang="hr-HR" sz="2000" b="1" dirty="0" smtClean="0"/>
              <a:t> je dostupan i besplatan u </a:t>
            </a:r>
            <a:r>
              <a:rPr lang="hr-HR" sz="2000" b="1" dirty="0"/>
              <a:t>svakom </a:t>
            </a:r>
            <a:r>
              <a:rPr lang="hr-HR" sz="2000" b="1" dirty="0" smtClean="0"/>
              <a:t>selu.</a:t>
            </a:r>
            <a:endParaRPr lang="hr-HR" sz="2000" dirty="0"/>
          </a:p>
          <a:p>
            <a:endParaRPr lang="hr-HR" sz="2000" dirty="0" smtClean="0"/>
          </a:p>
        </p:txBody>
      </p:sp>
      <p:pic>
        <p:nvPicPr>
          <p:cNvPr id="19458" name="Picture 2" descr="Ovako danas izgledaju kosovska se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00" y="3645024"/>
            <a:ext cx="3600400" cy="238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utnik 3"/>
          <p:cNvSpPr/>
          <p:nvPr/>
        </p:nvSpPr>
        <p:spPr>
          <a:xfrm>
            <a:off x="1475656" y="6137447"/>
            <a:ext cx="1584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kosovska sela</a:t>
            </a:r>
            <a:endParaRPr lang="hr-HR" dirty="0"/>
          </a:p>
        </p:txBody>
      </p:sp>
      <p:pic>
        <p:nvPicPr>
          <p:cNvPr id="19460" name="Picture 4" descr="Ulice i zgrade podsjećaju na Konjšćinsku ulicu u Zagreb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20" y="4137754"/>
            <a:ext cx="3811916" cy="239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radnja stanova za tržište – prodaju se odmah i uglavnom bez kredita        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22"/>
          <a:stretch/>
        </p:blipFill>
        <p:spPr bwMode="auto">
          <a:xfrm>
            <a:off x="5973314" y="476672"/>
            <a:ext cx="262885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44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upload.wikimedia.org/wikipedia/commons/5/5f/Prishtina_Colla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" t="41197" r="727" b="-12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32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792088"/>
          </a:xfrm>
        </p:spPr>
        <p:txBody>
          <a:bodyPr/>
          <a:lstStyle/>
          <a:p>
            <a:r>
              <a:rPr lang="hr-HR" b="1" dirty="0" smtClean="0"/>
              <a:t>Tipična kuća</a:t>
            </a:r>
            <a:endParaRPr lang="hr-HR" b="1" dirty="0"/>
          </a:p>
        </p:txBody>
      </p:sp>
      <p:sp>
        <p:nvSpPr>
          <p:cNvPr id="3" name="Pravokutnik 2"/>
          <p:cNvSpPr/>
          <p:nvPr/>
        </p:nvSpPr>
        <p:spPr>
          <a:xfrm>
            <a:off x="611560" y="1628800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Često tri-četiri brata zajedno grade kuće u nizu, dva kata su uobičajena, a u prizemlju su poslovni prostori za obiteljski biznis</a:t>
            </a:r>
            <a:r>
              <a:rPr lang="hr-HR" dirty="0"/>
              <a:t>. Obitelji se natječu koja će izgraditi velebniju i ljepšu palaču. </a:t>
            </a:r>
          </a:p>
          <a:p>
            <a:endParaRPr lang="hr-HR" dirty="0"/>
          </a:p>
        </p:txBody>
      </p:sp>
      <p:pic>
        <p:nvPicPr>
          <p:cNvPr id="24578" name="Picture 2" descr="Tipična kosovska kuća – na katu stan, u prizemlju radnj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6" r="19592"/>
          <a:stretch/>
        </p:blipFill>
        <p:spPr bwMode="auto">
          <a:xfrm>
            <a:off x="683568" y="2829128"/>
            <a:ext cx="3672408" cy="355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Obitelji su natječu u gradnji velebnih palač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5" r="8285"/>
          <a:stretch/>
        </p:blipFill>
        <p:spPr bwMode="auto">
          <a:xfrm>
            <a:off x="4386808" y="2837115"/>
            <a:ext cx="4320480" cy="354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36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hr-HR" dirty="0" smtClean="0"/>
              <a:t>Kultura ispijanja kave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1628800"/>
            <a:ext cx="8424936" cy="468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smtClean="0">
                <a:solidFill>
                  <a:schemeClr val="tx1"/>
                </a:solidFill>
              </a:rPr>
              <a:t>Kava </a:t>
            </a:r>
            <a:r>
              <a:rPr lang="hr-HR" dirty="0">
                <a:solidFill>
                  <a:schemeClr val="tx1"/>
                </a:solidFill>
              </a:rPr>
              <a:t>mora biti </a:t>
            </a:r>
            <a:r>
              <a:rPr lang="hr-HR" dirty="0" smtClean="0">
                <a:solidFill>
                  <a:schemeClr val="tx1"/>
                </a:solidFill>
              </a:rPr>
              <a:t>crna, </a:t>
            </a:r>
            <a:r>
              <a:rPr lang="hr-HR" dirty="0">
                <a:solidFill>
                  <a:schemeClr val="tx1"/>
                </a:solidFill>
              </a:rPr>
              <a:t>snažna </a:t>
            </a:r>
            <a:r>
              <a:rPr lang="hr-HR" dirty="0" smtClean="0">
                <a:solidFill>
                  <a:schemeClr val="tx1"/>
                </a:solidFill>
              </a:rPr>
              <a:t>i </a:t>
            </a:r>
            <a:r>
              <a:rPr lang="hr-HR" dirty="0">
                <a:solidFill>
                  <a:schemeClr val="tx1"/>
                </a:solidFill>
              </a:rPr>
              <a:t>slatka kao </a:t>
            </a:r>
            <a:r>
              <a:rPr lang="hr-HR" dirty="0" smtClean="0">
                <a:solidFill>
                  <a:schemeClr val="tx1"/>
                </a:solidFill>
              </a:rPr>
              <a:t>ljubav, a pravi se </a:t>
            </a:r>
            <a:r>
              <a:rPr lang="hr-HR" dirty="0">
                <a:solidFill>
                  <a:schemeClr val="tx1"/>
                </a:solidFill>
              </a:rPr>
              <a:t>u </a:t>
            </a:r>
            <a:r>
              <a:rPr lang="hr-HR" dirty="0" smtClean="0">
                <a:solidFill>
                  <a:schemeClr val="tx1"/>
                </a:solidFill>
              </a:rPr>
              <a:t>„džezvi”. </a:t>
            </a:r>
            <a:r>
              <a:rPr lang="hr-HR" dirty="0">
                <a:solidFill>
                  <a:schemeClr val="tx1"/>
                </a:solidFill>
              </a:rPr>
              <a:t>Kako bi ublažili gorčinu često je poslužuju </a:t>
            </a:r>
            <a:r>
              <a:rPr lang="hr-HR" dirty="0" smtClean="0">
                <a:solidFill>
                  <a:schemeClr val="tx1"/>
                </a:solidFill>
              </a:rPr>
              <a:t>sa slatkišima</a:t>
            </a:r>
            <a:r>
              <a:rPr lang="hr-HR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098" name="Picture 2" descr="http://www.ladylike.hr/lib/plugins/thumb.php?src=http://www.ladylike.hr/upload_data/site_photos/big1_turska-kava-westin_01.jpg&amp;w=800&amp;zc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68960"/>
            <a:ext cx="531259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1"/>
          <a:stretch/>
        </p:blipFill>
        <p:spPr bwMode="auto">
          <a:xfrm>
            <a:off x="683568" y="3094484"/>
            <a:ext cx="2220554" cy="278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avokutnik 3"/>
          <p:cNvSpPr/>
          <p:nvPr/>
        </p:nvSpPr>
        <p:spPr>
          <a:xfrm>
            <a:off x="1043608" y="6056421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Poznati su po </a:t>
            </a:r>
            <a:r>
              <a:rPr lang="vi-VN" dirty="0" smtClean="0"/>
              <a:t>tradicionaln</a:t>
            </a:r>
            <a:r>
              <a:rPr lang="hr-HR" dirty="0" smtClean="0"/>
              <a:t>oj</a:t>
            </a:r>
            <a:r>
              <a:rPr lang="vi-VN" dirty="0" smtClean="0"/>
              <a:t> albansk</a:t>
            </a:r>
            <a:r>
              <a:rPr lang="hr-HR" dirty="0" smtClean="0"/>
              <a:t>oj</a:t>
            </a:r>
            <a:r>
              <a:rPr lang="vi-VN" dirty="0" smtClean="0"/>
              <a:t> solidarnost</a:t>
            </a:r>
            <a:r>
              <a:rPr lang="hr-HR" dirty="0" smtClean="0"/>
              <a:t>i</a:t>
            </a:r>
            <a:r>
              <a:rPr lang="vi-VN" dirty="0" smtClean="0"/>
              <a:t> </a:t>
            </a:r>
            <a:r>
              <a:rPr lang="vi-VN" dirty="0"/>
              <a:t>i </a:t>
            </a:r>
            <a:r>
              <a:rPr lang="vi-VN" dirty="0" smtClean="0"/>
              <a:t>obiteljsk</a:t>
            </a:r>
            <a:r>
              <a:rPr lang="hr-HR" dirty="0" smtClean="0"/>
              <a:t>oj</a:t>
            </a:r>
            <a:r>
              <a:rPr lang="vi-VN" dirty="0" smtClean="0"/>
              <a:t> povezanost</a:t>
            </a:r>
            <a:r>
              <a:rPr lang="hr-HR" dirty="0" smtClean="0"/>
              <a:t>i</a:t>
            </a:r>
            <a:r>
              <a:rPr lang="vi-VN" dirty="0" smtClean="0"/>
              <a:t>, </a:t>
            </a:r>
            <a:r>
              <a:rPr lang="vi-VN" dirty="0"/>
              <a:t>kakvu još imaju samo </a:t>
            </a:r>
            <a:r>
              <a:rPr lang="vi-VN" dirty="0" smtClean="0"/>
              <a:t>Židovi</a:t>
            </a:r>
            <a:r>
              <a:rPr lang="hr-HR" dirty="0" smtClean="0"/>
              <a:t>…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7952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/>
          <a:lstStyle/>
          <a:p>
            <a:r>
              <a:rPr lang="hr-HR" sz="4400" b="1" dirty="0"/>
              <a:t>Siromašna zemlja bogatih ljudi </a:t>
            </a:r>
          </a:p>
        </p:txBody>
      </p:sp>
      <p:pic>
        <p:nvPicPr>
          <p:cNvPr id="15362" name="Picture 2" descr="Saloni vjenčanica su unosan biznis na Kosov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40120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 4"/>
          <p:cNvSpPr/>
          <p:nvPr/>
        </p:nvSpPr>
        <p:spPr>
          <a:xfrm>
            <a:off x="971600" y="5552365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Saloni vjenčanica i autopraonice su unosan biznis na Kosovu </a:t>
            </a:r>
          </a:p>
          <a:p>
            <a:r>
              <a:rPr lang="hr-HR" dirty="0" smtClean="0"/>
              <a:t>i ima ih na svakom koraku. </a:t>
            </a:r>
            <a:endParaRPr lang="hr-HR" dirty="0"/>
          </a:p>
        </p:txBody>
      </p:sp>
      <p:pic>
        <p:nvPicPr>
          <p:cNvPr id="6" name="Picture 2" descr="Autopraonice su na svakom koraku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40120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63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792088"/>
          </a:xfrm>
        </p:spPr>
        <p:txBody>
          <a:bodyPr/>
          <a:lstStyle/>
          <a:p>
            <a:r>
              <a:rPr lang="hr-HR" b="1" dirty="0" smtClean="0"/>
              <a:t>Vjenčanja – mega biznis</a:t>
            </a:r>
            <a:endParaRPr lang="hr-HR" b="1" dirty="0"/>
          </a:p>
        </p:txBody>
      </p:sp>
      <p:sp>
        <p:nvSpPr>
          <p:cNvPr id="3" name="Pravokutnik 2"/>
          <p:cNvSpPr/>
          <p:nvPr/>
        </p:nvSpPr>
        <p:spPr>
          <a:xfrm>
            <a:off x="827584" y="1628800"/>
            <a:ext cx="70401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Kosovo ima jako puno mladih ljudi, puno se vjenčavaju i svi to rade na Kosovu, bez obzira u kojoj europskoj državi žive i rade. Od lipnja, kada počnu godišnji odmori, pa do početka rujna na Kosovu je sezona vjenčanja, kad se milijuni eura potroše na vjenčanice, svadbene večere i vjenčane darove.       </a:t>
            </a:r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395536" y="5949280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Budući restoran za svadbe, još nije završen a već je rezerviran za čitavo ljeto.</a:t>
            </a:r>
            <a:endParaRPr lang="hr-HR" dirty="0"/>
          </a:p>
        </p:txBody>
      </p:sp>
      <p:pic>
        <p:nvPicPr>
          <p:cNvPr id="20482" name="Picture 2" descr="Budući restoran za svadbe, još nije završen a već je rezerviran za čitavo ljet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1" b="15502"/>
          <a:stretch/>
        </p:blipFill>
        <p:spPr bwMode="auto">
          <a:xfrm>
            <a:off x="683568" y="3429000"/>
            <a:ext cx="777686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76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432048"/>
          </a:xfrm>
        </p:spPr>
        <p:txBody>
          <a:bodyPr/>
          <a:lstStyle/>
          <a:p>
            <a:r>
              <a:rPr lang="hr-HR" b="1" dirty="0" smtClean="0"/>
              <a:t>Obrazovanje</a:t>
            </a:r>
            <a:endParaRPr lang="hr-HR" b="1" dirty="0"/>
          </a:p>
        </p:txBody>
      </p:sp>
      <p:pic>
        <p:nvPicPr>
          <p:cNvPr id="25602" name="Picture 2" descr="Od jeseni nova škola za podujevsku dje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781482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utnik 3"/>
          <p:cNvSpPr/>
          <p:nvPr/>
        </p:nvSpPr>
        <p:spPr>
          <a:xfrm>
            <a:off x="3995936" y="6165304"/>
            <a:ext cx="1278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nova škola</a:t>
            </a:r>
            <a:endParaRPr lang="hr-HR" dirty="0"/>
          </a:p>
        </p:txBody>
      </p:sp>
      <p:pic>
        <p:nvPicPr>
          <p:cNvPr id="4098" name="Picture 2" descr="Slikovni rezultat za kosovo ško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7814821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utnik 5"/>
          <p:cNvSpPr/>
          <p:nvPr/>
        </p:nvSpPr>
        <p:spPr>
          <a:xfrm>
            <a:off x="466428" y="1124744"/>
            <a:ext cx="79940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Zbog ogromnog prirodnog prirasta, na Kosovu se masovno grade i škole</a:t>
            </a:r>
            <a:r>
              <a:rPr lang="hr-HR" dirty="0"/>
              <a:t>. Djeca na Kosovu čine 30 posto ukupnog </a:t>
            </a:r>
            <a:r>
              <a:rPr lang="hr-HR" dirty="0" smtClean="0"/>
              <a:t>stanovništva.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1830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792088"/>
          </a:xfrm>
        </p:spPr>
        <p:txBody>
          <a:bodyPr/>
          <a:lstStyle/>
          <a:p>
            <a:r>
              <a:rPr lang="hr-HR" sz="4800" b="1" dirty="0" smtClean="0"/>
              <a:t>Izgradnja uz pomoć SAD-a</a:t>
            </a:r>
            <a:endParaRPr lang="hr-HR" sz="4800" b="1" dirty="0"/>
          </a:p>
        </p:txBody>
      </p:sp>
      <p:sp>
        <p:nvSpPr>
          <p:cNvPr id="3" name="Pravokutnik 2"/>
          <p:cNvSpPr/>
          <p:nvPr/>
        </p:nvSpPr>
        <p:spPr>
          <a:xfrm>
            <a:off x="467544" y="1556792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Na Kosovu je izgrađena moderna auto-cesta koja spaja dva najveća i najvažnija grada – Prištinu i Prizren, a uz pomoć SAD-a, cesta je produžena prema albanskoj granici i dalje do Tirane, pa su glavni gradovi Kosova i Albanije sada povezani auto-cestom.  </a:t>
            </a:r>
            <a:endParaRPr lang="hr-HR" dirty="0"/>
          </a:p>
        </p:txBody>
      </p:sp>
      <p:pic>
        <p:nvPicPr>
          <p:cNvPr id="16386" name="Picture 2" descr="Auto-cesta Priština-Prizren-Tir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47793"/>
            <a:ext cx="7747620" cy="365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utnik 3"/>
          <p:cNvSpPr/>
          <p:nvPr/>
        </p:nvSpPr>
        <p:spPr>
          <a:xfrm>
            <a:off x="5148064" y="5698122"/>
            <a:ext cx="25426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Auto-cesta </a:t>
            </a:r>
          </a:p>
          <a:p>
            <a:r>
              <a:rPr lang="hr-HR" dirty="0" smtClean="0">
                <a:solidFill>
                  <a:schemeClr val="bg1"/>
                </a:solidFill>
              </a:rPr>
              <a:t>Priština-Prizren-Tirana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94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3826768" cy="1600200"/>
          </a:xfrm>
        </p:spPr>
        <p:txBody>
          <a:bodyPr/>
          <a:lstStyle/>
          <a:p>
            <a:r>
              <a:rPr lang="hr-HR" dirty="0" smtClean="0"/>
              <a:t>Nogomet</a:t>
            </a:r>
            <a:endParaRPr lang="hr-HR" dirty="0"/>
          </a:p>
        </p:txBody>
      </p:sp>
      <p:sp>
        <p:nvSpPr>
          <p:cNvPr id="3" name="Pravokutnik 2"/>
          <p:cNvSpPr/>
          <p:nvPr/>
        </p:nvSpPr>
        <p:spPr>
          <a:xfrm>
            <a:off x="5076056" y="460465"/>
            <a:ext cx="3744416" cy="13234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sz="2000" dirty="0" smtClean="0"/>
              <a:t>U svibnju 2016. godine Kosovo je postalo punopravnim članom nogometnih organizacija UEFA i FIFA.</a:t>
            </a:r>
            <a:endParaRPr lang="hr-HR" sz="20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9" t="55611" r="5130" b="15745"/>
          <a:stretch/>
        </p:blipFill>
        <p:spPr bwMode="auto">
          <a:xfrm>
            <a:off x="5419725" y="2648719"/>
            <a:ext cx="3152775" cy="371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91" t="24385" r="3641" b="44080"/>
          <a:stretch/>
        </p:blipFill>
        <p:spPr bwMode="auto">
          <a:xfrm>
            <a:off x="395536" y="1772816"/>
            <a:ext cx="4372437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362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ZAKLJUČIMO…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680520"/>
          </a:xfrm>
        </p:spPr>
        <p:txBody>
          <a:bodyPr>
            <a:normAutofit/>
          </a:bodyPr>
          <a:lstStyle/>
          <a:p>
            <a:endParaRPr lang="vi-VN" dirty="0"/>
          </a:p>
          <a:p>
            <a:r>
              <a:rPr lang="vi-VN" dirty="0">
                <a:solidFill>
                  <a:schemeClr val="tx1"/>
                </a:solidFill>
              </a:rPr>
              <a:t>prekrasna </a:t>
            </a:r>
            <a:r>
              <a:rPr lang="vi-VN" dirty="0" smtClean="0">
                <a:solidFill>
                  <a:schemeClr val="tx1"/>
                </a:solidFill>
              </a:rPr>
              <a:t>priroda</a:t>
            </a:r>
            <a:r>
              <a:rPr lang="hr-HR" dirty="0" smtClean="0">
                <a:solidFill>
                  <a:schemeClr val="tx1"/>
                </a:solidFill>
              </a:rPr>
              <a:t> i </a:t>
            </a:r>
            <a:r>
              <a:rPr lang="vi-VN" dirty="0" smtClean="0">
                <a:solidFill>
                  <a:schemeClr val="tx1"/>
                </a:solidFill>
              </a:rPr>
              <a:t>planine</a:t>
            </a:r>
            <a:r>
              <a:rPr lang="hr-HR" dirty="0" smtClean="0">
                <a:solidFill>
                  <a:schemeClr val="tx1"/>
                </a:solidFill>
              </a:rPr>
              <a:t>,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n</a:t>
            </a:r>
            <a:r>
              <a:rPr lang="vi-VN" dirty="0" smtClean="0">
                <a:solidFill>
                  <a:schemeClr val="tx1"/>
                </a:solidFill>
              </a:rPr>
              <a:t>acionalni </a:t>
            </a:r>
            <a:r>
              <a:rPr lang="vi-VN" dirty="0">
                <a:solidFill>
                  <a:schemeClr val="tx1"/>
                </a:solidFill>
              </a:rPr>
              <a:t>parkovi </a:t>
            </a:r>
            <a:r>
              <a:rPr lang="vi-VN" dirty="0" smtClean="0">
                <a:solidFill>
                  <a:schemeClr val="tx1"/>
                </a:solidFill>
              </a:rPr>
              <a:t>i </a:t>
            </a:r>
            <a:r>
              <a:rPr lang="hr-HR" dirty="0" err="1" smtClean="0">
                <a:solidFill>
                  <a:schemeClr val="tx1"/>
                </a:solidFill>
              </a:rPr>
              <a:t>Šar</a:t>
            </a:r>
            <a:r>
              <a:rPr lang="hr-HR" dirty="0" smtClean="0">
                <a:solidFill>
                  <a:schemeClr val="tx1"/>
                </a:solidFill>
              </a:rPr>
              <a:t> planina</a:t>
            </a:r>
            <a:r>
              <a:rPr lang="vi-VN" dirty="0">
                <a:solidFill>
                  <a:schemeClr val="tx1"/>
                </a:solidFill>
              </a:rPr>
              <a:t> čuvaju bogatstvo biljnog i životinjskog </a:t>
            </a:r>
            <a:r>
              <a:rPr lang="vi-VN" dirty="0" smtClean="0">
                <a:solidFill>
                  <a:schemeClr val="tx1"/>
                </a:solidFill>
              </a:rPr>
              <a:t>svijeta</a:t>
            </a:r>
            <a:r>
              <a:rPr lang="hr-HR" dirty="0" smtClean="0">
                <a:solidFill>
                  <a:schemeClr val="tx1"/>
                </a:solidFill>
              </a:rPr>
              <a:t>,</a:t>
            </a:r>
            <a:endParaRPr lang="vi-VN" dirty="0">
              <a:solidFill>
                <a:schemeClr val="tx1"/>
              </a:solidFill>
            </a:endParaRPr>
          </a:p>
          <a:p>
            <a:r>
              <a:rPr lang="vi-VN" dirty="0" smtClean="0">
                <a:solidFill>
                  <a:schemeClr val="tx1"/>
                </a:solidFill>
              </a:rPr>
              <a:t>drevni </a:t>
            </a:r>
            <a:r>
              <a:rPr lang="vi-VN" dirty="0">
                <a:solidFill>
                  <a:schemeClr val="tx1"/>
                </a:solidFill>
              </a:rPr>
              <a:t>ostaci</a:t>
            </a:r>
            <a:r>
              <a:rPr lang="vi-VN" dirty="0" smtClean="0">
                <a:solidFill>
                  <a:schemeClr val="tx1"/>
                </a:solidFill>
              </a:rPr>
              <a:t>, </a:t>
            </a:r>
            <a:r>
              <a:rPr lang="hr-HR" b="1" dirty="0" smtClean="0">
                <a:solidFill>
                  <a:schemeClr val="tx1"/>
                </a:solidFill>
              </a:rPr>
              <a:t>a</a:t>
            </a:r>
            <a:r>
              <a:rPr lang="vi-VN" dirty="0" smtClean="0">
                <a:solidFill>
                  <a:schemeClr val="tx1"/>
                </a:solidFill>
              </a:rPr>
              <a:t>traktivni </a:t>
            </a:r>
            <a:r>
              <a:rPr lang="vi-VN" dirty="0">
                <a:solidFill>
                  <a:schemeClr val="tx1"/>
                </a:solidFill>
              </a:rPr>
              <a:t>gradovi s srednjovjekovnim pravoslavnim manastirima i džamijama iz turskog </a:t>
            </a:r>
            <a:r>
              <a:rPr lang="vi-VN" dirty="0" smtClean="0">
                <a:solidFill>
                  <a:schemeClr val="tx1"/>
                </a:solidFill>
              </a:rPr>
              <a:t>perioda</a:t>
            </a:r>
            <a:r>
              <a:rPr lang="hr-HR" dirty="0" smtClean="0">
                <a:solidFill>
                  <a:schemeClr val="tx1"/>
                </a:solidFill>
              </a:rPr>
              <a:t>,</a:t>
            </a:r>
          </a:p>
          <a:p>
            <a:r>
              <a:rPr lang="vi-VN" dirty="0" smtClean="0">
                <a:solidFill>
                  <a:schemeClr val="tx1"/>
                </a:solidFill>
              </a:rPr>
              <a:t>iznimna </a:t>
            </a:r>
            <a:r>
              <a:rPr lang="vi-VN" dirty="0">
                <a:solidFill>
                  <a:schemeClr val="tx1"/>
                </a:solidFill>
              </a:rPr>
              <a:t>gostoljubivost, </a:t>
            </a:r>
            <a:endParaRPr lang="hr-HR" dirty="0" smtClean="0">
              <a:solidFill>
                <a:schemeClr val="tx1"/>
              </a:solidFill>
            </a:endParaRPr>
          </a:p>
          <a:p>
            <a:r>
              <a:rPr lang="vi-VN" dirty="0" smtClean="0">
                <a:solidFill>
                  <a:schemeClr val="tx1"/>
                </a:solidFill>
              </a:rPr>
              <a:t>više </a:t>
            </a:r>
            <a:r>
              <a:rPr lang="vi-VN" dirty="0">
                <a:solidFill>
                  <a:schemeClr val="tx1"/>
                </a:solidFill>
              </a:rPr>
              <a:t>od šest različitih </a:t>
            </a:r>
            <a:r>
              <a:rPr lang="vi-VN" dirty="0" smtClean="0">
                <a:solidFill>
                  <a:schemeClr val="tx1"/>
                </a:solidFill>
              </a:rPr>
              <a:t>kultura</a:t>
            </a:r>
            <a:r>
              <a:rPr lang="hr-HR" dirty="0" smtClean="0">
                <a:solidFill>
                  <a:schemeClr val="tx1"/>
                </a:solidFill>
              </a:rPr>
              <a:t>…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7563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404663"/>
            <a:ext cx="8229600" cy="1571625"/>
          </a:xfrm>
        </p:spPr>
        <p:txBody>
          <a:bodyPr/>
          <a:lstStyle/>
          <a:p>
            <a:r>
              <a:rPr lang="hr-HR" b="1" dirty="0"/>
              <a:t>Siromašna zemlja bogatih ljudi </a:t>
            </a:r>
          </a:p>
        </p:txBody>
      </p:sp>
      <p:sp>
        <p:nvSpPr>
          <p:cNvPr id="4" name="Pravokutnik 3"/>
          <p:cNvSpPr/>
          <p:nvPr/>
        </p:nvSpPr>
        <p:spPr>
          <a:xfrm>
            <a:off x="539552" y="2204864"/>
            <a:ext cx="79208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dirty="0" smtClean="0"/>
              <a:t>Kosovo je službeno (statistički) </a:t>
            </a:r>
            <a:r>
              <a:rPr lang="vi-VN" b="1" dirty="0" smtClean="0">
                <a:solidFill>
                  <a:srgbClr val="C00000"/>
                </a:solidFill>
              </a:rPr>
              <a:t>jedna od najsiromašnijih država u Europi</a:t>
            </a:r>
            <a:r>
              <a:rPr lang="vi-VN" dirty="0" smtClean="0"/>
              <a:t>, a u praksi, u najmlađoj europskoj državi živi se bolje nego u najbogatijim zemljama Unije.</a:t>
            </a:r>
            <a:endParaRPr lang="hr-H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hr-HR" dirty="0" smtClean="0"/>
              <a:t>nešto </a:t>
            </a:r>
            <a:r>
              <a:rPr lang="hr-HR" dirty="0"/>
              <a:t>više od </a:t>
            </a:r>
            <a:r>
              <a:rPr lang="hr-HR" b="1" dirty="0">
                <a:solidFill>
                  <a:srgbClr val="C00000"/>
                </a:solidFill>
              </a:rPr>
              <a:t>20 posto </a:t>
            </a:r>
            <a:r>
              <a:rPr lang="hr-HR" b="1" dirty="0" smtClean="0">
                <a:solidFill>
                  <a:srgbClr val="C00000"/>
                </a:solidFill>
              </a:rPr>
              <a:t>djece </a:t>
            </a:r>
            <a:r>
              <a:rPr lang="hr-HR" b="1" dirty="0">
                <a:solidFill>
                  <a:srgbClr val="C00000"/>
                </a:solidFill>
              </a:rPr>
              <a:t>živi u siromaštvu</a:t>
            </a:r>
            <a:r>
              <a:rPr lang="hr-HR" dirty="0"/>
              <a:t>, približno deset posto ih </a:t>
            </a:r>
            <a:r>
              <a:rPr lang="hr-HR" dirty="0" smtClean="0"/>
              <a:t>radi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/>
              <a:t>Kosovo zbog </a:t>
            </a:r>
            <a:r>
              <a:rPr lang="vi-VN" b="1" dirty="0">
                <a:solidFill>
                  <a:srgbClr val="C00000"/>
                </a:solidFill>
              </a:rPr>
              <a:t>velikog prirodnog prirasta </a:t>
            </a:r>
            <a:r>
              <a:rPr lang="vi-VN" dirty="0"/>
              <a:t>ima uvjerljivo najmlađu populaciju u Europi, svaka obitelj ima barem 5-6 radno sposobnih muškaraca, </a:t>
            </a:r>
            <a:endParaRPr lang="hr-H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/>
              <a:t>zbog </a:t>
            </a:r>
            <a:r>
              <a:rPr lang="vi-VN" dirty="0"/>
              <a:t>višedesetljetne tradicije gastarbajterstva lako odlaze u zemlje Unije i još lakše se tamo zapošljavaju. </a:t>
            </a:r>
            <a:endParaRPr lang="hr-H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/>
              <a:t>kosovski </a:t>
            </a:r>
            <a:r>
              <a:rPr lang="vi-VN" dirty="0"/>
              <a:t>Albanci već desetljećima u druge zemlje </a:t>
            </a:r>
            <a:r>
              <a:rPr lang="vi-VN" b="1" dirty="0">
                <a:solidFill>
                  <a:srgbClr val="C00000"/>
                </a:solidFill>
              </a:rPr>
              <a:t>izvoze i svoje obrte, </a:t>
            </a:r>
            <a:r>
              <a:rPr lang="vi-VN" dirty="0"/>
              <a:t>prije svega </a:t>
            </a:r>
            <a:r>
              <a:rPr lang="vi-VN" b="1" dirty="0">
                <a:solidFill>
                  <a:srgbClr val="C00000"/>
                </a:solidFill>
              </a:rPr>
              <a:t>zlatarstvo, slastičarstvo i trgovinu</a:t>
            </a:r>
            <a:r>
              <a:rPr lang="vi-VN" dirty="0"/>
              <a:t>, pa mnogi Kosovari u stranim zemljama imaju unosne privatne poslove</a:t>
            </a:r>
            <a:r>
              <a:rPr lang="vi-VN" dirty="0" smtClean="0"/>
              <a:t>.</a:t>
            </a:r>
            <a:endParaRPr lang="hr-H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hr-HR" dirty="0" smtClean="0"/>
              <a:t>najčešće sredstvo plaćanja je gotovina.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dirty="0" smtClean="0"/>
              <a:t>država nema problem s mirovinskim sustavom jer je broj mladih ljudi drastično veći od broja staraca.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1154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432048"/>
          </a:xfrm>
        </p:spPr>
        <p:txBody>
          <a:bodyPr/>
          <a:lstStyle/>
          <a:p>
            <a:r>
              <a:rPr lang="hr-HR" b="1" dirty="0" smtClean="0"/>
              <a:t>Gastronomija</a:t>
            </a:r>
            <a:endParaRPr lang="hr-HR" b="1" dirty="0"/>
          </a:p>
        </p:txBody>
      </p:sp>
      <p:sp>
        <p:nvSpPr>
          <p:cNvPr id="5" name="Pravokutnik 4"/>
          <p:cNvSpPr/>
          <p:nvPr/>
        </p:nvSpPr>
        <p:spPr>
          <a:xfrm>
            <a:off x="593377" y="1556792"/>
            <a:ext cx="44087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Kad ste na Kosovu isprobajte domaći burek, mantiju, </a:t>
            </a:r>
            <a:r>
              <a:rPr lang="hr-HR" b="1" dirty="0" smtClean="0"/>
              <a:t>pitu </a:t>
            </a:r>
            <a:r>
              <a:rPr lang="hr-HR" b="1" dirty="0" err="1" smtClean="0"/>
              <a:t>fliju</a:t>
            </a:r>
            <a:r>
              <a:rPr lang="hr-HR" b="1" dirty="0" smtClean="0"/>
              <a:t> koja se peče ispod peke</a:t>
            </a:r>
            <a:r>
              <a:rPr lang="hr-HR" dirty="0" smtClean="0"/>
              <a:t>, ali i šećerne deserte poput baklave, </a:t>
            </a:r>
            <a:r>
              <a:rPr lang="hr-HR" dirty="0" err="1" smtClean="0"/>
              <a:t>tulumbe</a:t>
            </a:r>
            <a:r>
              <a:rPr lang="hr-HR" dirty="0" smtClean="0"/>
              <a:t> i </a:t>
            </a:r>
            <a:r>
              <a:rPr lang="hr-HR" dirty="0" err="1" smtClean="0"/>
              <a:t>tespishte</a:t>
            </a:r>
            <a:r>
              <a:rPr lang="hr-HR" dirty="0" smtClean="0"/>
              <a:t>. </a:t>
            </a:r>
            <a:endParaRPr lang="hr-HR" dirty="0"/>
          </a:p>
        </p:txBody>
      </p:sp>
      <p:sp>
        <p:nvSpPr>
          <p:cNvPr id="6" name="Pravokutnik 5"/>
          <p:cNvSpPr/>
          <p:nvPr/>
        </p:nvSpPr>
        <p:spPr>
          <a:xfrm>
            <a:off x="5580112" y="5984413"/>
            <a:ext cx="3029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M</a:t>
            </a:r>
            <a:r>
              <a:rPr lang="vi-VN" dirty="0" smtClean="0"/>
              <a:t>antije </a:t>
            </a:r>
            <a:r>
              <a:rPr lang="vi-VN" dirty="0"/>
              <a:t>su vrsta pita od </a:t>
            </a:r>
            <a:r>
              <a:rPr lang="vi-VN" dirty="0" smtClean="0"/>
              <a:t>mesa</a:t>
            </a:r>
            <a:r>
              <a:rPr lang="hr-HR" dirty="0" smtClean="0"/>
              <a:t>,</a:t>
            </a:r>
            <a:r>
              <a:rPr lang="vi-VN" dirty="0" smtClean="0"/>
              <a:t> </a:t>
            </a:r>
            <a:r>
              <a:rPr lang="vi-VN" dirty="0"/>
              <a:t>a prijaju uz hladan jogurt. </a:t>
            </a:r>
            <a:endParaRPr lang="hr-HR" dirty="0"/>
          </a:p>
        </p:txBody>
      </p:sp>
      <p:sp>
        <p:nvSpPr>
          <p:cNvPr id="7" name="AutoShape 2" descr="Slikovni rezultat za mantij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AutoShape 4" descr="Slikovni rezultat za mantij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8"/>
          <a:stretch/>
        </p:blipFill>
        <p:spPr bwMode="auto">
          <a:xfrm>
            <a:off x="5013479" y="3717032"/>
            <a:ext cx="3728807" cy="217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62" y="3212976"/>
            <a:ext cx="4192761" cy="2966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360" y="1200200"/>
            <a:ext cx="3712209" cy="235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38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4464496" cy="1728192"/>
          </a:xfrm>
        </p:spPr>
        <p:txBody>
          <a:bodyPr/>
          <a:lstStyle/>
          <a:p>
            <a:r>
              <a:rPr lang="hr-HR" b="1" dirty="0" smtClean="0"/>
              <a:t>Republika Kosovo</a:t>
            </a:r>
            <a:endParaRPr lang="hr-HR" b="1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48880"/>
            <a:ext cx="4382589" cy="3273227"/>
          </a:xfr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8" r="34510" b="28480"/>
          <a:stretch/>
        </p:blipFill>
        <p:spPr bwMode="auto">
          <a:xfrm>
            <a:off x="5796136" y="476672"/>
            <a:ext cx="2952328" cy="2087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581128"/>
            <a:ext cx="1835485" cy="2093517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683568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i="1" dirty="0" smtClean="0">
                <a:solidFill>
                  <a:schemeClr val="tx2"/>
                </a:solidFill>
                <a:hlinkClick r:id="rId5"/>
              </a:rPr>
              <a:t>Europa</a:t>
            </a:r>
            <a:r>
              <a:rPr lang="hr-HR" dirty="0" smtClean="0">
                <a:solidFill>
                  <a:schemeClr val="tx2"/>
                </a:solidFill>
              </a:rPr>
              <a:t> </a:t>
            </a:r>
            <a:r>
              <a:rPr lang="hr-HR" dirty="0" smtClean="0"/>
              <a:t>je državna himna Kosova. Glazbu je napisao </a:t>
            </a:r>
            <a:r>
              <a:rPr lang="hr-HR" dirty="0" err="1" smtClean="0"/>
              <a:t>Mendi</a:t>
            </a:r>
            <a:r>
              <a:rPr lang="hr-HR" dirty="0" smtClean="0"/>
              <a:t> </a:t>
            </a:r>
            <a:r>
              <a:rPr lang="hr-HR" dirty="0" err="1" smtClean="0"/>
              <a:t>Mengjiqi</a:t>
            </a:r>
            <a:r>
              <a:rPr lang="hr-HR" dirty="0" smtClean="0"/>
              <a:t>, a teksta nema. </a:t>
            </a:r>
            <a:endParaRPr lang="hr-HR" dirty="0"/>
          </a:p>
        </p:txBody>
      </p:sp>
      <p:sp>
        <p:nvSpPr>
          <p:cNvPr id="2" name="Pravokutnik 1"/>
          <p:cNvSpPr/>
          <p:nvPr/>
        </p:nvSpPr>
        <p:spPr>
          <a:xfrm>
            <a:off x="5408240" y="2924944"/>
            <a:ext cx="3635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Zlatnom bojom prikazan je teritorij Kosova. Iznad njega nalazi se šest bijelih zvijezda, koje predstavljaju najbrojnije narode na Kosovu. Plava pozadina. </a:t>
            </a:r>
          </a:p>
        </p:txBody>
      </p:sp>
    </p:spTree>
    <p:extLst>
      <p:ext uri="{BB962C8B-B14F-4D97-AF65-F5344CB8AC3E}">
        <p14:creationId xmlns:p14="http://schemas.microsoft.com/office/powerpoint/2010/main" val="75455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2708920"/>
          </a:xfrm>
        </p:spPr>
        <p:txBody>
          <a:bodyPr/>
          <a:lstStyle/>
          <a:p>
            <a:r>
              <a:rPr lang="hr-HR" dirty="0" smtClean="0">
                <a:solidFill>
                  <a:schemeClr val="bg2">
                    <a:lumMod val="50000"/>
                  </a:schemeClr>
                </a:solidFill>
              </a:rPr>
              <a:t>Neovisnost od Srbije</a:t>
            </a:r>
            <a:br>
              <a:rPr lang="hr-HR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hr-HR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hr-HR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b="1" dirty="0" smtClean="0"/>
              <a:t>17. veljače 2008.</a:t>
            </a:r>
            <a:endParaRPr lang="hr-HR" b="1" dirty="0"/>
          </a:p>
        </p:txBody>
      </p:sp>
      <p:sp>
        <p:nvSpPr>
          <p:cNvPr id="4" name="Pravokutnik 3"/>
          <p:cNvSpPr/>
          <p:nvPr/>
        </p:nvSpPr>
        <p:spPr>
          <a:xfrm>
            <a:off x="1043608" y="5229200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i="1" dirty="0" smtClean="0"/>
              <a:t>"Pokazali smo dobru volju da razgovaramo i s Beogradom kako bi izgradili normalne odnose, i kako bi svi pridonijeli miru, stabilnosti i sigurnosti."</a:t>
            </a:r>
            <a:endParaRPr lang="hr-HR" dirty="0" smtClean="0"/>
          </a:p>
          <a:p>
            <a:r>
              <a:rPr lang="hr-HR" dirty="0" smtClean="0"/>
              <a:t>					</a:t>
            </a:r>
          </a:p>
          <a:p>
            <a:r>
              <a:rPr lang="hr-HR" dirty="0"/>
              <a:t>	</a:t>
            </a:r>
            <a:r>
              <a:rPr lang="hr-HR" dirty="0" smtClean="0"/>
              <a:t>					kosovski premijer</a:t>
            </a:r>
            <a:endParaRPr lang="hr-HR" dirty="0"/>
          </a:p>
        </p:txBody>
      </p:sp>
      <p:pic>
        <p:nvPicPr>
          <p:cNvPr id="6148" name="Picture 4" descr="Povezana sli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12776"/>
            <a:ext cx="4464496" cy="235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5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dirty="0" smtClean="0"/>
              <a:t>Koje države (ne)priznaju nezavisnost Kosova?</a:t>
            </a:r>
            <a:endParaRPr lang="hr-HR" sz="4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4" t="21907" r="20346" b="27590"/>
          <a:stretch/>
        </p:blipFill>
        <p:spPr bwMode="auto">
          <a:xfrm>
            <a:off x="395536" y="1844824"/>
            <a:ext cx="806489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2" t="79688" r="27485" b="11921"/>
          <a:stretch/>
        </p:blipFill>
        <p:spPr bwMode="auto">
          <a:xfrm>
            <a:off x="5656082" y="6093296"/>
            <a:ext cx="2215299" cy="58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4" t="79311" r="54162" b="11578"/>
          <a:stretch/>
        </p:blipFill>
        <p:spPr bwMode="auto">
          <a:xfrm>
            <a:off x="3591612" y="6093296"/>
            <a:ext cx="2064470" cy="63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avokutnik 5"/>
          <p:cNvSpPr/>
          <p:nvPr/>
        </p:nvSpPr>
        <p:spPr>
          <a:xfrm>
            <a:off x="5750246" y="1916832"/>
            <a:ext cx="1883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b="1" dirty="0" smtClean="0">
                <a:solidFill>
                  <a:schemeClr val="bg1"/>
                </a:solidFill>
              </a:rPr>
              <a:t>19. ožujka 2008. </a:t>
            </a:r>
            <a:endParaRPr lang="hr-HR" b="1" dirty="0">
              <a:solidFill>
                <a:schemeClr val="bg1"/>
              </a:solidFill>
            </a:endParaRPr>
          </a:p>
        </p:txBody>
      </p:sp>
      <p:cxnSp>
        <p:nvCxnSpPr>
          <p:cNvPr id="7" name="Ravni poveznik sa strelicom 6"/>
          <p:cNvCxnSpPr/>
          <p:nvPr/>
        </p:nvCxnSpPr>
        <p:spPr>
          <a:xfrm flipH="1">
            <a:off x="4716016" y="2286164"/>
            <a:ext cx="1368152" cy="189892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44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536" y="332656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dirty="0" smtClean="0"/>
              <a:t>Hrvatska i Kosovo žele proširiti svoju gospodarsku suradnju, razvijati  prijateljske odnose između Zagreba i Prištine kao i nuditi potporu </a:t>
            </a:r>
          </a:p>
          <a:p>
            <a:pPr algn="ctr"/>
            <a:r>
              <a:rPr lang="hr-HR" dirty="0" smtClean="0"/>
              <a:t>Hrvatske na kosovskom putu euroatlantskih integracija</a:t>
            </a:r>
            <a:r>
              <a:rPr lang="hr-HR" dirty="0"/>
              <a:t>. </a:t>
            </a:r>
            <a:endParaRPr lang="hr-HR" dirty="0" smtClean="0"/>
          </a:p>
          <a:p>
            <a:pPr algn="ctr"/>
            <a:r>
              <a:rPr lang="hr-HR" dirty="0" smtClean="0"/>
              <a:t>U </a:t>
            </a:r>
            <a:r>
              <a:rPr lang="hr-HR" dirty="0"/>
              <a:t>Zagrebu </a:t>
            </a:r>
            <a:r>
              <a:rPr lang="hr-HR" dirty="0" smtClean="0"/>
              <a:t>danas živi </a:t>
            </a:r>
            <a:r>
              <a:rPr lang="hr-HR" dirty="0"/>
              <a:t>više od 4000 </a:t>
            </a:r>
            <a:r>
              <a:rPr lang="hr-HR" dirty="0" smtClean="0"/>
              <a:t>Albanaca…</a:t>
            </a:r>
            <a:endParaRPr lang="hr-HR" dirty="0"/>
          </a:p>
          <a:p>
            <a:pPr algn="ctr"/>
            <a:endParaRPr lang="hr-HR" dirty="0"/>
          </a:p>
        </p:txBody>
      </p:sp>
      <p:sp>
        <p:nvSpPr>
          <p:cNvPr id="3" name="Pravokutnik 2"/>
          <p:cNvSpPr/>
          <p:nvPr/>
        </p:nvSpPr>
        <p:spPr>
          <a:xfrm>
            <a:off x="4499992" y="6152326"/>
            <a:ext cx="2949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 err="1" smtClean="0">
                <a:solidFill>
                  <a:srgbClr val="0070C0"/>
                </a:solidFill>
              </a:rPr>
              <a:t>Kolinda</a:t>
            </a:r>
            <a:r>
              <a:rPr lang="hr-HR" b="1" dirty="0" smtClean="0">
                <a:solidFill>
                  <a:srgbClr val="0070C0"/>
                </a:solidFill>
              </a:rPr>
              <a:t> Grabar-Kitarović </a:t>
            </a:r>
            <a:endParaRPr lang="hr-HR" b="1" dirty="0">
              <a:solidFill>
                <a:srgbClr val="0070C0"/>
              </a:solidFill>
            </a:endParaRPr>
          </a:p>
        </p:txBody>
      </p:sp>
      <p:sp>
        <p:nvSpPr>
          <p:cNvPr id="4" name="Pravokutnik 3"/>
          <p:cNvSpPr/>
          <p:nvPr/>
        </p:nvSpPr>
        <p:spPr>
          <a:xfrm>
            <a:off x="1547664" y="6152326"/>
            <a:ext cx="1665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 err="1" smtClean="0">
                <a:solidFill>
                  <a:srgbClr val="0070C0"/>
                </a:solidFill>
              </a:rPr>
              <a:t>Hashim</a:t>
            </a:r>
            <a:r>
              <a:rPr lang="hr-HR" b="1" dirty="0" smtClean="0">
                <a:solidFill>
                  <a:srgbClr val="0070C0"/>
                </a:solidFill>
              </a:rPr>
              <a:t> </a:t>
            </a:r>
            <a:r>
              <a:rPr lang="hr-HR" b="1" dirty="0" err="1" smtClean="0">
                <a:solidFill>
                  <a:srgbClr val="0070C0"/>
                </a:solidFill>
              </a:rPr>
              <a:t>Thaci</a:t>
            </a:r>
            <a:endParaRPr lang="hr-HR" b="1" dirty="0">
              <a:solidFill>
                <a:srgbClr val="0070C0"/>
              </a:solidFill>
            </a:endParaRPr>
          </a:p>
        </p:txBody>
      </p:sp>
      <p:pic>
        <p:nvPicPr>
          <p:cNvPr id="10244" name="Picture 4" descr="https://narod.hr/wp-content/uploads/2017/06/H2017060100116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13"/>
          <a:stretch/>
        </p:blipFill>
        <p:spPr bwMode="auto">
          <a:xfrm>
            <a:off x="575556" y="1957435"/>
            <a:ext cx="7848872" cy="409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narod.hr/wp-content/uploads/2017/06/H20170601001023-696x4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126" y="4006397"/>
            <a:ext cx="1855699" cy="12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41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hr-HR" dirty="0" smtClean="0"/>
              <a:t>Službeni jezici</a:t>
            </a:r>
            <a:endParaRPr lang="hr-HR" dirty="0"/>
          </a:p>
        </p:txBody>
      </p:sp>
      <p:pic>
        <p:nvPicPr>
          <p:cNvPr id="6146" name="Picture 2" descr="https://upload.wikimedia.org/wikipedia/commons/f/fb/Kosovo_ethnic_20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18" y="1898607"/>
            <a:ext cx="4428721" cy="447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utnik 2"/>
          <p:cNvSpPr/>
          <p:nvPr/>
        </p:nvSpPr>
        <p:spPr>
          <a:xfrm>
            <a:off x="6228184" y="2636912"/>
            <a:ext cx="23042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 smtClean="0">
                <a:solidFill>
                  <a:srgbClr val="00B050"/>
                </a:solidFill>
              </a:rPr>
              <a:t>ALBANSKI </a:t>
            </a:r>
          </a:p>
          <a:p>
            <a:r>
              <a:rPr lang="hr-HR" sz="2800" b="1" dirty="0" smtClean="0">
                <a:solidFill>
                  <a:srgbClr val="00B050"/>
                </a:solidFill>
              </a:rPr>
              <a:t>JEZIK</a:t>
            </a:r>
          </a:p>
          <a:p>
            <a:endParaRPr lang="hr-HR" sz="2800" b="1" dirty="0" smtClean="0">
              <a:solidFill>
                <a:srgbClr val="00B050"/>
              </a:solidFill>
            </a:endParaRPr>
          </a:p>
          <a:p>
            <a:r>
              <a:rPr lang="hr-HR" sz="2800" b="1" dirty="0" smtClean="0">
                <a:solidFill>
                  <a:srgbClr val="FF0000"/>
                </a:solidFill>
              </a:rPr>
              <a:t>SRPSKI </a:t>
            </a:r>
          </a:p>
          <a:p>
            <a:r>
              <a:rPr lang="hr-HR" sz="2800" b="1" dirty="0" smtClean="0">
                <a:solidFill>
                  <a:srgbClr val="FF0000"/>
                </a:solidFill>
              </a:rPr>
              <a:t>JEZIK</a:t>
            </a:r>
            <a:endParaRPr lang="hr-HR" sz="2800" b="1" dirty="0">
              <a:solidFill>
                <a:srgbClr val="FF0000"/>
              </a:solidFill>
            </a:endParaRPr>
          </a:p>
        </p:txBody>
      </p:sp>
      <p:sp>
        <p:nvSpPr>
          <p:cNvPr id="4" name="Pravokutnik 3"/>
          <p:cNvSpPr/>
          <p:nvPr/>
        </p:nvSpPr>
        <p:spPr>
          <a:xfrm>
            <a:off x="5652120" y="5085184"/>
            <a:ext cx="30243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>Ostali jezici, kao što su turski i romski, su u službenoj upotrebi u </a:t>
            </a:r>
            <a:r>
              <a:rPr lang="vi-VN" dirty="0" smtClean="0"/>
              <a:t>op</a:t>
            </a:r>
            <a:r>
              <a:rPr lang="hr-HR" dirty="0" smtClean="0"/>
              <a:t>ć</a:t>
            </a:r>
            <a:r>
              <a:rPr lang="vi-VN" dirty="0" smtClean="0"/>
              <a:t>tinama </a:t>
            </a:r>
            <a:r>
              <a:rPr lang="vi-VN" dirty="0"/>
              <a:t>u kojima živi najmanje pet </a:t>
            </a:r>
            <a:r>
              <a:rPr lang="hr-HR" dirty="0" smtClean="0"/>
              <a:t>po</a:t>
            </a:r>
            <a:r>
              <a:rPr lang="vi-VN" dirty="0" smtClean="0"/>
              <a:t>sto </a:t>
            </a:r>
            <a:r>
              <a:rPr lang="vi-VN" dirty="0"/>
              <a:t>građana koji govore taj jezik.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9365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6832620" cy="1196752"/>
          </a:xfrm>
        </p:spPr>
        <p:txBody>
          <a:bodyPr/>
          <a:lstStyle/>
          <a:p>
            <a:r>
              <a:rPr lang="hr-HR" dirty="0" smtClean="0"/>
              <a:t>Albanski jezik</a:t>
            </a:r>
            <a:endParaRPr lang="hr-HR" dirty="0"/>
          </a:p>
        </p:txBody>
      </p:sp>
      <p:sp>
        <p:nvSpPr>
          <p:cNvPr id="5" name="Pravokutnik 4"/>
          <p:cNvSpPr/>
          <p:nvPr/>
        </p:nvSpPr>
        <p:spPr>
          <a:xfrm>
            <a:off x="1259632" y="1541959"/>
            <a:ext cx="6480720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sz="2400" dirty="0"/>
              <a:t>Albanska abeceda ima 36 slova: </a:t>
            </a:r>
            <a:endParaRPr lang="hr-HR" sz="2400" dirty="0" smtClean="0"/>
          </a:p>
          <a:p>
            <a:r>
              <a:rPr lang="hr-HR" sz="2400" dirty="0" smtClean="0"/>
              <a:t>a</a:t>
            </a:r>
            <a:r>
              <a:rPr lang="hr-HR" sz="2400" dirty="0"/>
              <a:t>, b, </a:t>
            </a:r>
            <a:r>
              <a:rPr lang="hr-HR" sz="2400" dirty="0" err="1"/>
              <a:t>c</a:t>
            </a:r>
            <a:r>
              <a:rPr lang="hr-HR" sz="2400" dirty="0"/>
              <a:t>, </a:t>
            </a:r>
            <a:r>
              <a:rPr lang="hr-HR" sz="2400" dirty="0" err="1"/>
              <a:t>ç</a:t>
            </a:r>
            <a:r>
              <a:rPr lang="hr-HR" sz="2400" dirty="0"/>
              <a:t>, </a:t>
            </a:r>
            <a:r>
              <a:rPr lang="hr-HR" sz="2400" dirty="0" err="1"/>
              <a:t>d</a:t>
            </a:r>
            <a:r>
              <a:rPr lang="hr-HR" sz="2400" dirty="0"/>
              <a:t>, </a:t>
            </a:r>
            <a:r>
              <a:rPr lang="hr-HR" sz="2400" dirty="0" err="1"/>
              <a:t>dh</a:t>
            </a:r>
            <a:r>
              <a:rPr lang="hr-HR" sz="2400" dirty="0"/>
              <a:t>, e, ë, </a:t>
            </a:r>
            <a:r>
              <a:rPr lang="hr-HR" sz="2400" dirty="0" err="1"/>
              <a:t>f</a:t>
            </a:r>
            <a:r>
              <a:rPr lang="hr-HR" sz="2400" dirty="0"/>
              <a:t>, </a:t>
            </a:r>
            <a:r>
              <a:rPr lang="hr-HR" sz="2400" dirty="0" err="1"/>
              <a:t>g</a:t>
            </a:r>
            <a:r>
              <a:rPr lang="hr-HR" sz="2400" dirty="0"/>
              <a:t>, </a:t>
            </a:r>
            <a:r>
              <a:rPr lang="hr-HR" sz="2400" dirty="0" err="1"/>
              <a:t>gj</a:t>
            </a:r>
            <a:r>
              <a:rPr lang="hr-HR" sz="2400" dirty="0"/>
              <a:t>, h, i, </a:t>
            </a:r>
            <a:r>
              <a:rPr lang="hr-HR" sz="2400" dirty="0" err="1"/>
              <a:t>j</a:t>
            </a:r>
            <a:r>
              <a:rPr lang="hr-HR" sz="2400" dirty="0"/>
              <a:t>, </a:t>
            </a:r>
            <a:r>
              <a:rPr lang="hr-HR" sz="2400" dirty="0" err="1"/>
              <a:t>k</a:t>
            </a:r>
            <a:r>
              <a:rPr lang="hr-HR" sz="2400" dirty="0"/>
              <a:t>, </a:t>
            </a:r>
            <a:r>
              <a:rPr lang="hr-HR" sz="2400" dirty="0" err="1"/>
              <a:t>l</a:t>
            </a:r>
            <a:r>
              <a:rPr lang="hr-HR" sz="2400" dirty="0"/>
              <a:t>, ll, m, </a:t>
            </a:r>
            <a:endParaRPr lang="hr-HR" sz="2400" dirty="0" smtClean="0"/>
          </a:p>
          <a:p>
            <a:r>
              <a:rPr lang="hr-HR" sz="2400" dirty="0" smtClean="0"/>
              <a:t>n</a:t>
            </a:r>
            <a:r>
              <a:rPr lang="hr-HR" sz="2400" dirty="0"/>
              <a:t>, nj, o, </a:t>
            </a:r>
            <a:r>
              <a:rPr lang="hr-HR" sz="2400" dirty="0" err="1"/>
              <a:t>p</a:t>
            </a:r>
            <a:r>
              <a:rPr lang="hr-HR" sz="2400" dirty="0"/>
              <a:t>, </a:t>
            </a:r>
            <a:r>
              <a:rPr lang="hr-HR" sz="2400" dirty="0" err="1"/>
              <a:t>q</a:t>
            </a:r>
            <a:r>
              <a:rPr lang="hr-HR" sz="2400" dirty="0"/>
              <a:t>, </a:t>
            </a:r>
            <a:r>
              <a:rPr lang="hr-HR" sz="2400" dirty="0" err="1"/>
              <a:t>r</a:t>
            </a:r>
            <a:r>
              <a:rPr lang="hr-HR" sz="2400" dirty="0"/>
              <a:t>, </a:t>
            </a:r>
            <a:r>
              <a:rPr lang="hr-HR" sz="2400" dirty="0" err="1"/>
              <a:t>rr</a:t>
            </a:r>
            <a:r>
              <a:rPr lang="hr-HR" sz="2400" dirty="0"/>
              <a:t>, s, sh, t, th, u, </a:t>
            </a:r>
            <a:r>
              <a:rPr lang="hr-HR" sz="2400" dirty="0" err="1"/>
              <a:t>v</a:t>
            </a:r>
            <a:r>
              <a:rPr lang="hr-HR" sz="2400" dirty="0"/>
              <a:t>, </a:t>
            </a:r>
            <a:r>
              <a:rPr lang="hr-HR" sz="2400" dirty="0" err="1"/>
              <a:t>x</a:t>
            </a:r>
            <a:r>
              <a:rPr lang="hr-HR" sz="2400" dirty="0"/>
              <a:t>, </a:t>
            </a:r>
            <a:r>
              <a:rPr lang="hr-HR" sz="2400" dirty="0" err="1"/>
              <a:t>xh</a:t>
            </a:r>
            <a:r>
              <a:rPr lang="hr-HR" sz="2400" dirty="0"/>
              <a:t>, y, z, </a:t>
            </a:r>
            <a:r>
              <a:rPr lang="hr-HR" sz="2400" dirty="0" err="1"/>
              <a:t>zh</a:t>
            </a:r>
            <a:r>
              <a:rPr lang="hr-HR" sz="2400" dirty="0"/>
              <a:t>. </a:t>
            </a:r>
          </a:p>
        </p:txBody>
      </p:sp>
      <p:graphicFrame>
        <p:nvGraphicFramePr>
          <p:cNvPr id="7" name="Tablic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466349"/>
              </p:ext>
            </p:extLst>
          </p:nvPr>
        </p:nvGraphicFramePr>
        <p:xfrm>
          <a:off x="1331640" y="3789040"/>
          <a:ext cx="3528392" cy="407670"/>
        </p:xfrm>
        <a:graphic>
          <a:graphicData uri="http://schemas.openxmlformats.org/drawingml/2006/table">
            <a:tbl>
              <a:tblPr/>
              <a:tblGrid>
                <a:gridCol w="1764196"/>
                <a:gridCol w="1764196"/>
              </a:tblGrid>
              <a:tr h="0">
                <a:tc>
                  <a:txBody>
                    <a:bodyPr/>
                    <a:lstStyle/>
                    <a:p>
                      <a:r>
                        <a:rPr lang="hr-HR" dirty="0" err="1"/>
                        <a:t>Mirëdita</a:t>
                      </a:r>
                      <a:r>
                        <a:rPr lang="hr-HR" dirty="0"/>
                        <a:t>!</a:t>
                      </a:r>
                    </a:p>
                  </a:txBody>
                  <a:tcPr marL="66675" marR="66675" marT="66675" marB="666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Dobar dan!</a:t>
                      </a:r>
                    </a:p>
                  </a:txBody>
                  <a:tcPr marL="66675" marR="66675" marT="66675" marB="666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ic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18106"/>
              </p:ext>
            </p:extLst>
          </p:nvPr>
        </p:nvGraphicFramePr>
        <p:xfrm>
          <a:off x="1331640" y="4365104"/>
          <a:ext cx="4392488" cy="551686"/>
        </p:xfrm>
        <a:graphic>
          <a:graphicData uri="http://schemas.openxmlformats.org/drawingml/2006/table">
            <a:tbl>
              <a:tblPr/>
              <a:tblGrid>
                <a:gridCol w="2196244"/>
                <a:gridCol w="2196244"/>
              </a:tblGrid>
              <a:tr h="551686">
                <a:tc>
                  <a:txBody>
                    <a:bodyPr/>
                    <a:lstStyle/>
                    <a:p>
                      <a:r>
                        <a:rPr lang="hr-HR" dirty="0" err="1"/>
                        <a:t>Faleminderit</a:t>
                      </a:r>
                      <a:r>
                        <a:rPr lang="hr-HR" dirty="0"/>
                        <a:t>!</a:t>
                      </a:r>
                    </a:p>
                  </a:txBody>
                  <a:tcPr marL="66675" marR="66675" marT="66675" marB="666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Hvala!</a:t>
                      </a:r>
                    </a:p>
                  </a:txBody>
                  <a:tcPr marL="66675" marR="66675" marT="66675" marB="666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ic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713490"/>
              </p:ext>
            </p:extLst>
          </p:nvPr>
        </p:nvGraphicFramePr>
        <p:xfrm>
          <a:off x="1259632" y="5013176"/>
          <a:ext cx="3768090" cy="407670"/>
        </p:xfrm>
        <a:graphic>
          <a:graphicData uri="http://schemas.openxmlformats.org/drawingml/2006/table">
            <a:tbl>
              <a:tblPr/>
              <a:tblGrid>
                <a:gridCol w="476250"/>
                <a:gridCol w="1645920"/>
                <a:gridCol w="1645920"/>
              </a:tblGrid>
              <a:tr h="0">
                <a:tc>
                  <a:txBody>
                    <a:bodyPr/>
                    <a:lstStyle/>
                    <a:p>
                      <a:endParaRPr lang="hr-HR" dirty="0">
                        <a:effectLst/>
                      </a:endParaRPr>
                    </a:p>
                  </a:txBody>
                  <a:tcPr marL="66675" marR="66675" marT="66675" marB="666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dirty="0" err="1"/>
                        <a:t>Unë</a:t>
                      </a:r>
                      <a:r>
                        <a:rPr lang="hr-HR" dirty="0"/>
                        <a:t> </a:t>
                      </a:r>
                      <a:r>
                        <a:rPr lang="hr-HR" dirty="0" err="1"/>
                        <a:t>quhem</a:t>
                      </a:r>
                      <a:r>
                        <a:rPr lang="hr-HR" dirty="0"/>
                        <a:t> ...</a:t>
                      </a:r>
                    </a:p>
                  </a:txBody>
                  <a:tcPr marL="66675" marR="66675" marT="66675" marB="666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Ja sam ...</a:t>
                      </a:r>
                    </a:p>
                  </a:txBody>
                  <a:tcPr marL="66675" marR="66675" marT="66675" marB="666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122" name="Picture 2" descr="Slikovni rezultat za albanski jezi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102744"/>
            <a:ext cx="2726110" cy="358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22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/>
          <a:lstStyle/>
          <a:p>
            <a:r>
              <a:rPr lang="hr-HR" dirty="0" smtClean="0"/>
              <a:t>Nacionalna valuta</a:t>
            </a:r>
            <a:endParaRPr lang="hr-HR" dirty="0"/>
          </a:p>
        </p:txBody>
      </p:sp>
      <p:sp>
        <p:nvSpPr>
          <p:cNvPr id="3" name="Pravokutnik 2"/>
          <p:cNvSpPr/>
          <p:nvPr/>
        </p:nvSpPr>
        <p:spPr>
          <a:xfrm>
            <a:off x="1546801" y="1954541"/>
            <a:ext cx="1762021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hr-HR" sz="2400" dirty="0" smtClean="0"/>
              <a:t>Euro (EUR)</a:t>
            </a:r>
            <a:endParaRPr lang="hr-HR" sz="2400" dirty="0"/>
          </a:p>
        </p:txBody>
      </p:sp>
      <p:sp>
        <p:nvSpPr>
          <p:cNvPr id="6" name="Pravokutnik 5"/>
          <p:cNvSpPr/>
          <p:nvPr/>
        </p:nvSpPr>
        <p:spPr>
          <a:xfrm>
            <a:off x="1187624" y="5445517"/>
            <a:ext cx="67459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 smtClean="0"/>
              <a:t>U većim gradovima prihvaćaju se kreditne kartice, ali kad putujete u manje gradove i sela treba ponijeti gotovinu.</a:t>
            </a:r>
            <a:endParaRPr lang="hr-HR" sz="2000" dirty="0"/>
          </a:p>
        </p:txBody>
      </p:sp>
      <p:pic>
        <p:nvPicPr>
          <p:cNvPr id="6146" name="Picture 2" descr="Slikovni rezultat za eur dinar srps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2" y="2753618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likovni rezultat za dinar srpsk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96952"/>
            <a:ext cx="2857500" cy="137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utnik 7"/>
          <p:cNvSpPr/>
          <p:nvPr/>
        </p:nvSpPr>
        <p:spPr>
          <a:xfrm>
            <a:off x="5973702" y="2042612"/>
            <a:ext cx="1794081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hr-HR" sz="2400" dirty="0" smtClean="0"/>
              <a:t>Dinar (Srbi)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365215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zvršno">
  <a:themeElements>
    <a:clrScheme name="Jasnoća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Izvršn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Izvršn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750</TotalTime>
  <Words>1182</Words>
  <Application>Microsoft Office PowerPoint</Application>
  <PresentationFormat>Prikaz na zaslonu (4:3)</PresentationFormat>
  <Paragraphs>127</Paragraphs>
  <Slides>29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29</vt:i4>
      </vt:variant>
    </vt:vector>
  </HeadingPairs>
  <TitlesOfParts>
    <vt:vector size="30" baseType="lpstr">
      <vt:lpstr>Izvršno</vt:lpstr>
      <vt:lpstr>PowerPointova prezentacija</vt:lpstr>
      <vt:lpstr>PowerPointova prezentacija</vt:lpstr>
      <vt:lpstr>Republika Kosovo</vt:lpstr>
      <vt:lpstr>Neovisnost od Srbije     17. veljače 2008.</vt:lpstr>
      <vt:lpstr>Koje države (ne)priznaju nezavisnost Kosova?</vt:lpstr>
      <vt:lpstr>PowerPointova prezentacija</vt:lpstr>
      <vt:lpstr>Službeni jezici</vt:lpstr>
      <vt:lpstr>Albanski jezik</vt:lpstr>
      <vt:lpstr>Nacionalna valuta</vt:lpstr>
      <vt:lpstr>Religije</vt:lpstr>
      <vt:lpstr>Katedrala  Majke Tereze u Prištini</vt:lpstr>
      <vt:lpstr>PowerPointova prezentacija</vt:lpstr>
      <vt:lpstr>PowerPointova prezentacija</vt:lpstr>
      <vt:lpstr>Sahat kula – toranj sa satom</vt:lpstr>
      <vt:lpstr>PowerPointova prezentacija</vt:lpstr>
      <vt:lpstr>Priština – glavni i najveći grad Kosova</vt:lpstr>
      <vt:lpstr>PowerPointova prezentacija</vt:lpstr>
      <vt:lpstr>Skijanje na Šar-planini</vt:lpstr>
      <vt:lpstr>Stanovanje</vt:lpstr>
      <vt:lpstr>Tipična kuća</vt:lpstr>
      <vt:lpstr>Kultura ispijanja kave</vt:lpstr>
      <vt:lpstr>Siromašna zemlja bogatih ljudi </vt:lpstr>
      <vt:lpstr>Vjenčanja – mega biznis</vt:lpstr>
      <vt:lpstr>Obrazovanje</vt:lpstr>
      <vt:lpstr>Izgradnja uz pomoć SAD-a</vt:lpstr>
      <vt:lpstr>Nogomet</vt:lpstr>
      <vt:lpstr>ZAKLJUČIMO…</vt:lpstr>
      <vt:lpstr>Siromašna zemlja bogatih ljudi </vt:lpstr>
      <vt:lpstr>Gastronomija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Knjižnica</dc:creator>
  <cp:lastModifiedBy>Knjižnica</cp:lastModifiedBy>
  <cp:revision>43</cp:revision>
  <dcterms:created xsi:type="dcterms:W3CDTF">2019-04-29T13:46:51Z</dcterms:created>
  <dcterms:modified xsi:type="dcterms:W3CDTF">2019-05-09T14:04:15Z</dcterms:modified>
</cp:coreProperties>
</file>